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64" r:id="rId6"/>
    <p:sldId id="271" r:id="rId7"/>
    <p:sldId id="274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509F98"/>
    <a:srgbClr val="0A97D9"/>
    <a:srgbClr val="DFB44B"/>
    <a:srgbClr val="969696"/>
    <a:srgbClr val="3AABD2"/>
    <a:srgbClr val="E6F5F9"/>
    <a:srgbClr val="FFFFFF"/>
    <a:srgbClr val="F17FE9"/>
    <a:srgbClr val="004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BD70F8-64C1-42E6-8CA5-18EB2188B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30C97F6-EB4E-44CB-8B90-00A813F34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5EEA61D-146D-42E9-81D9-46005BA9D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71F-4910-4363-88EA-B24203CFB373}" type="datetimeFigureOut">
              <a:rPr lang="ko-KR" altLang="en-US" smtClean="0"/>
              <a:t>2022-05-09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5FA3240-140D-4CB9-A670-1E21EC689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9FCACC-D8F6-4F38-947B-497FE321F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7E0A-7625-4262-8D59-4BF8844A4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0359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051ED7-6253-480D-AF35-0B4F8017B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3AF28F6-A0B4-4194-B5A1-A1438881B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454182-0FF7-443F-8582-DE62D2E42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71F-4910-4363-88EA-B24203CFB373}" type="datetimeFigureOut">
              <a:rPr lang="ko-KR" altLang="en-US" smtClean="0"/>
              <a:t>2022-05-09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894926-44E5-4EB3-9873-FD1DC06D8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48328ED-2733-4A62-AE1A-94141BCF3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7E0A-7625-4262-8D59-4BF8844A4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9864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40C705B-52CD-4577-9BA5-CCC169ED02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455325-6A9D-454B-8270-6EF04888B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2EF622F-8EA3-4E02-91DB-A9823124F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71F-4910-4363-88EA-B24203CFB373}" type="datetimeFigureOut">
              <a:rPr lang="ko-KR" altLang="en-US" smtClean="0"/>
              <a:t>2022-05-09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0B5DC8-1083-41B5-8BA6-652A4DC59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1AF6CA8-BA31-4B32-AA1B-CB399A999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7E0A-7625-4262-8D59-4BF8844A4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441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48924D-FE4A-40F8-86F2-18A7BDAE7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3CC32B-E329-4F65-874B-AF0CE54D6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BE423B0-A349-4E6E-A5F2-E9E5557B3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71F-4910-4363-88EA-B24203CFB373}" type="datetimeFigureOut">
              <a:rPr lang="ko-KR" altLang="en-US" smtClean="0"/>
              <a:t>2022-05-09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0C651A4-1EB9-4EC8-AC69-56C2B9173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B9AD383-F3D2-43A4-AC05-9314EDD7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7E0A-7625-4262-8D59-4BF8844A4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572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F86941-C065-4595-811A-5AD22987D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C4949EC-2FB1-4B48-9777-4C7C17D0B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3C480E2-A215-4A9B-A123-C283BFA5C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71F-4910-4363-88EA-B24203CFB373}" type="datetimeFigureOut">
              <a:rPr lang="ko-KR" altLang="en-US" smtClean="0"/>
              <a:t>2022-05-09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8E02057-E546-4EF8-AA3D-FAFCDE4D0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CC6F77-403E-4E04-ACAA-BF74B7408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7E0A-7625-4262-8D59-4BF8844A4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404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C3C671-BF3F-4357-9B08-0DFE3F541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D6CA207-95A4-49C5-BEF3-98EB1D5E2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BB1EFEA-8C87-4AF6-BD0E-79E1F2A9B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E1535D8-53AA-46B7-AB30-34A70300C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71F-4910-4363-88EA-B24203CFB373}" type="datetimeFigureOut">
              <a:rPr lang="ko-KR" altLang="en-US" smtClean="0"/>
              <a:t>2022-05-09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F9F210E-E776-4A89-9C83-9AC25452E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57F5CA9-08AB-493D-BF09-87DFB8F28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7E0A-7625-4262-8D59-4BF8844A4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235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4F33B0-B2DA-4FD0-B7F9-DFDF433B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A11674B-1E20-4BE7-94FA-13F7CC8A6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F0A5AEE-D62E-4E33-8AB8-56C1B44DD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13B1-59FC-4F67-B888-94623B791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3E77419-5ED5-45F6-ABC2-7170A29D4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7900319-56E3-440C-BBEC-D2F5296C1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71F-4910-4363-88EA-B24203CFB373}" type="datetimeFigureOut">
              <a:rPr lang="ko-KR" altLang="en-US" smtClean="0"/>
              <a:t>2022-05-09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E675B89-113B-4975-9EBB-20303E3CD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9B1CFC3-EB03-4E58-A21D-4F0474F9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7E0A-7625-4262-8D59-4BF8844A4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369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29FE36-0AE6-4BB2-8491-C13BAE8FA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EA6F2B3-CD9F-4300-A74C-1F7F24260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71F-4910-4363-88EA-B24203CFB373}" type="datetimeFigureOut">
              <a:rPr lang="ko-KR" altLang="en-US" smtClean="0"/>
              <a:t>2022-05-09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9EC6641-ADE3-4F9F-B5BD-AF8BDBE6B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B1A8761-321F-436F-9F15-AA775491E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7E0A-7625-4262-8D59-4BF8844A4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3671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75AA859-7751-4BFB-997E-AEAF7832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71F-4910-4363-88EA-B24203CFB373}" type="datetimeFigureOut">
              <a:rPr lang="ko-KR" altLang="en-US" smtClean="0"/>
              <a:t>2022-05-09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BB431DD-A54C-44EC-BDBE-29C6D578F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584FD8C-3279-4ACC-B27E-A394B08E4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7E0A-7625-4262-8D59-4BF8844A4AC1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EE51A4D-7868-4665-8685-DB6DF88F0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76" y="329971"/>
            <a:ext cx="452338" cy="45233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68E65FF-0D37-4CD4-A5B9-58722392B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4" r="12966" b="18835"/>
          <a:stretch/>
        </p:blipFill>
        <p:spPr>
          <a:xfrm>
            <a:off x="11417300" y="6181246"/>
            <a:ext cx="622300" cy="540229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4785FBE6-9185-4E3D-A90F-6BE5EC0433F5}"/>
              </a:ext>
            </a:extLst>
          </p:cNvPr>
          <p:cNvGrpSpPr/>
          <p:nvPr userDrawn="1"/>
        </p:nvGrpSpPr>
        <p:grpSpPr>
          <a:xfrm>
            <a:off x="10910348" y="159067"/>
            <a:ext cx="1122902" cy="341808"/>
            <a:chOff x="10500773" y="95764"/>
            <a:chExt cx="1538827" cy="468414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477D273A-0E3B-4AC5-86DF-B41A579E89F2}"/>
                </a:ext>
              </a:extLst>
            </p:cNvPr>
            <p:cNvGrpSpPr/>
            <p:nvPr userDrawn="1"/>
          </p:nvGrpSpPr>
          <p:grpSpPr>
            <a:xfrm>
              <a:off x="11035551" y="95764"/>
              <a:ext cx="468413" cy="468413"/>
              <a:chOff x="5587202" y="3714887"/>
              <a:chExt cx="768613" cy="768613"/>
            </a:xfrm>
          </p:grpSpPr>
          <p:pic>
            <p:nvPicPr>
              <p:cNvPr id="9" name="Picture 4" descr="이번 봄학기부터는 에코 문구로 현명한 소비를 시작해보세요 | WWF Korea">
                <a:extLst>
                  <a:ext uri="{FF2B5EF4-FFF2-40B4-BE49-F238E27FC236}">
                    <a16:creationId xmlns:a16="http://schemas.microsoft.com/office/drawing/2014/main" id="{4995AAFA-AFD0-42C9-B94B-C0E3C4839E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30" t="-171" r="28462" b="-1"/>
              <a:stretch/>
            </p:blipFill>
            <p:spPr bwMode="auto">
              <a:xfrm>
                <a:off x="5672298" y="3714887"/>
                <a:ext cx="598422" cy="7686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90759EAE-D787-4220-A6A7-4BAF2F8BF3D4}"/>
                  </a:ext>
                </a:extLst>
              </p:cNvPr>
              <p:cNvSpPr/>
              <p:nvPr/>
            </p:nvSpPr>
            <p:spPr>
              <a:xfrm>
                <a:off x="5587202" y="3714887"/>
                <a:ext cx="768613" cy="768613"/>
              </a:xfrm>
              <a:prstGeom prst="rect">
                <a:avLst/>
              </a:prstGeom>
              <a:noFill/>
              <a:ln>
                <a:solidFill>
                  <a:srgbClr val="004A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1" name="Picture 2" descr="UN-SDGs 설명] 목표14. 해양 생태계 보호 - 지속가능한 발전을 위한 대양, 바다, 해양자원을 보호하고 지속가능하게 이용한다.">
              <a:extLst>
                <a:ext uri="{FF2B5EF4-FFF2-40B4-BE49-F238E27FC236}">
                  <a16:creationId xmlns:a16="http://schemas.microsoft.com/office/drawing/2014/main" id="{87B33898-310F-416D-9BDF-0DFEAFC7391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0773" y="95764"/>
              <a:ext cx="468413" cy="468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5A59DC42-D3E4-4FFD-8DE7-ACF5D3316823}"/>
                </a:ext>
              </a:extLst>
            </p:cNvPr>
            <p:cNvGrpSpPr/>
            <p:nvPr userDrawn="1"/>
          </p:nvGrpSpPr>
          <p:grpSpPr>
            <a:xfrm>
              <a:off x="11571186" y="95764"/>
              <a:ext cx="468414" cy="468414"/>
              <a:chOff x="7448299" y="3866760"/>
              <a:chExt cx="762251" cy="762251"/>
            </a:xfrm>
          </p:grpSpPr>
          <p:pic>
            <p:nvPicPr>
              <p:cNvPr id="13" name="Picture 6" descr="Cruelty Free 인증 로고, 알아두면 좋은 4가지 대표 로고 - MINIMAL SAVAGE">
                <a:extLst>
                  <a:ext uri="{FF2B5EF4-FFF2-40B4-BE49-F238E27FC236}">
                    <a16:creationId xmlns:a16="http://schemas.microsoft.com/office/drawing/2014/main" id="{857CDF5C-CF54-4C7D-8BB4-B22A631898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72" t="13417" r="9860" b="14688"/>
              <a:stretch/>
            </p:blipFill>
            <p:spPr bwMode="auto">
              <a:xfrm>
                <a:off x="7487913" y="3918917"/>
                <a:ext cx="698825" cy="619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C67D62E9-3685-4ACC-BDF9-ABB27F073C50}"/>
                  </a:ext>
                </a:extLst>
              </p:cNvPr>
              <p:cNvSpPr/>
              <p:nvPr/>
            </p:nvSpPr>
            <p:spPr>
              <a:xfrm>
                <a:off x="7448299" y="3866760"/>
                <a:ext cx="762251" cy="7622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273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F911D9-E119-4400-8B60-D16F75EDC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0C3903-65D5-481F-A408-7D3A69FE3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D052C3B-C68A-4165-94F0-BEB8BA507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5E21663-246B-4F19-B461-B033890D6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71F-4910-4363-88EA-B24203CFB373}" type="datetimeFigureOut">
              <a:rPr lang="ko-KR" altLang="en-US" smtClean="0"/>
              <a:t>2022-05-09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76C602A-4354-42C6-9D1A-9DDD34E15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7091EF8-FA94-430E-AE6E-67CB5655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7E0A-7625-4262-8D59-4BF8844A4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2966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36878E-90A0-4925-8769-8F50867CB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2F3ECC4-2A6D-462D-AB43-581B52F94A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18142D6-76ED-47C6-BEA3-128F978F5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49C223-3CB7-4F98-AACA-228DE8172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71F-4910-4363-88EA-B24203CFB373}" type="datetimeFigureOut">
              <a:rPr lang="ko-KR" altLang="en-US" smtClean="0"/>
              <a:t>2022-05-09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953A72A-50B1-4999-BB2A-EFD857BE3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CC9C14E-FED5-4450-85C3-5798571A6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7E0A-7625-4262-8D59-4BF8844A4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361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6D3939F-DB6F-4600-BC30-D8A21EC2B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7AFF871-9CFD-4F0D-8472-B17CB2F0C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166F0D-0167-41CE-9F24-016028E9EF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1B71F-4910-4363-88EA-B24203CFB373}" type="datetimeFigureOut">
              <a:rPr lang="ko-KR" altLang="en-US" smtClean="0"/>
              <a:t>2022-05-09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FDB6E92-7A0B-4CDB-A7AB-551D3B092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ACB63C5-6134-4332-A7CD-734A17E90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E7E0A-7625-4262-8D59-4BF8844A4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364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3.jpeg"/><Relationship Id="rId21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6.png"/><Relationship Id="rId16" Type="http://schemas.openxmlformats.org/officeDocument/2006/relationships/image" Target="../media/image17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microsoft.com/office/2007/relationships/hdphoto" Target="../media/hdphoto2.wdp"/><Relationship Id="rId14" Type="http://schemas.openxmlformats.org/officeDocument/2006/relationships/image" Target="../media/image15.png"/><Relationship Id="rId2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1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21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8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22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6.jpeg"/><Relationship Id="rId5" Type="http://schemas.microsoft.com/office/2007/relationships/hdphoto" Target="../media/hdphoto4.wdp"/><Relationship Id="rId15" Type="http://schemas.openxmlformats.org/officeDocument/2006/relationships/image" Target="../media/image30.png"/><Relationship Id="rId10" Type="http://schemas.microsoft.com/office/2007/relationships/hdphoto" Target="../media/hdphoto6.wdp"/><Relationship Id="rId4" Type="http://schemas.openxmlformats.org/officeDocument/2006/relationships/image" Target="../media/image23.pn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png"/><Relationship Id="rId7" Type="http://schemas.openxmlformats.org/officeDocument/2006/relationships/image" Target="../media/image15.png"/><Relationship Id="rId12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34.pn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3.png"/><Relationship Id="rId3" Type="http://schemas.openxmlformats.org/officeDocument/2006/relationships/image" Target="../media/image37.png"/><Relationship Id="rId7" Type="http://schemas.openxmlformats.org/officeDocument/2006/relationships/image" Target="../media/image20.png"/><Relationship Id="rId12" Type="http://schemas.openxmlformats.org/officeDocument/2006/relationships/image" Target="../media/image1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39.png"/><Relationship Id="rId10" Type="http://schemas.openxmlformats.org/officeDocument/2006/relationships/image" Target="../media/image14.png"/><Relationship Id="rId4" Type="http://schemas.openxmlformats.org/officeDocument/2006/relationships/image" Target="../media/image38.png"/><Relationship Id="rId9" Type="http://schemas.microsoft.com/office/2007/relationships/hdphoto" Target="../media/hdphoto1.wdp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17" Type="http://schemas.openxmlformats.org/officeDocument/2006/relationships/image" Target="../media/image1.png"/><Relationship Id="rId2" Type="http://schemas.openxmlformats.org/officeDocument/2006/relationships/image" Target="../media/image6.png"/><Relationship Id="rId16" Type="http://schemas.openxmlformats.org/officeDocument/2006/relationships/image" Target="../media/image19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microsoft.com/office/2007/relationships/hdphoto" Target="../media/hdphoto1.wdp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C842A46A-8133-4330-BC91-673C707CA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5867">
            <a:off x="2202726" y="6205987"/>
            <a:ext cx="462495" cy="462495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3F142C40-558A-4DE2-9A53-5EA47E9FB116}"/>
              </a:ext>
            </a:extLst>
          </p:cNvPr>
          <p:cNvGrpSpPr/>
          <p:nvPr/>
        </p:nvGrpSpPr>
        <p:grpSpPr>
          <a:xfrm>
            <a:off x="8363468" y="3803260"/>
            <a:ext cx="468413" cy="468413"/>
            <a:chOff x="5587202" y="3714887"/>
            <a:chExt cx="768613" cy="768613"/>
          </a:xfrm>
        </p:grpSpPr>
        <p:pic>
          <p:nvPicPr>
            <p:cNvPr id="1028" name="Picture 4" descr="이번 봄학기부터는 에코 문구로 현명한 소비를 시작해보세요 | WWF Korea">
              <a:extLst>
                <a:ext uri="{FF2B5EF4-FFF2-40B4-BE49-F238E27FC236}">
                  <a16:creationId xmlns:a16="http://schemas.microsoft.com/office/drawing/2014/main" id="{05F97205-8F23-4264-A629-0422076B2B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30" t="-171" r="28462" b="-1"/>
            <a:stretch/>
          </p:blipFill>
          <p:spPr bwMode="auto">
            <a:xfrm>
              <a:off x="5672298" y="3714887"/>
              <a:ext cx="598422" cy="768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B4B91DF5-F491-4BBF-81DB-BDCF0D4094A7}"/>
                </a:ext>
              </a:extLst>
            </p:cNvPr>
            <p:cNvSpPr/>
            <p:nvPr/>
          </p:nvSpPr>
          <p:spPr>
            <a:xfrm>
              <a:off x="5587202" y="3714887"/>
              <a:ext cx="768613" cy="768613"/>
            </a:xfrm>
            <a:prstGeom prst="rect">
              <a:avLst/>
            </a:prstGeom>
            <a:noFill/>
            <a:ln>
              <a:solidFill>
                <a:srgbClr val="004A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057" name="그림 2056">
            <a:extLst>
              <a:ext uri="{FF2B5EF4-FFF2-40B4-BE49-F238E27FC236}">
                <a16:creationId xmlns:a16="http://schemas.microsoft.com/office/drawing/2014/main" id="{C349B022-D2B9-43A0-9CDB-7D77E7C6CE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46" y="2653592"/>
            <a:ext cx="1932838" cy="1932838"/>
          </a:xfrm>
          <a:prstGeom prst="rect">
            <a:avLst/>
          </a:prstGeom>
        </p:spPr>
      </p:pic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0ECDED40-E29F-4C70-8674-761EF52B4645}"/>
              </a:ext>
            </a:extLst>
          </p:cNvPr>
          <p:cNvSpPr/>
          <p:nvPr/>
        </p:nvSpPr>
        <p:spPr>
          <a:xfrm>
            <a:off x="3778374" y="2886426"/>
            <a:ext cx="5606926" cy="778312"/>
          </a:xfrm>
          <a:prstGeom prst="roundRect">
            <a:avLst>
              <a:gd name="adj" fmla="val 10496"/>
            </a:avLst>
          </a:prstGeom>
          <a:solidFill>
            <a:schemeClr val="accent3">
              <a:lumMod val="40000"/>
              <a:lumOff val="6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9BBE719-1299-4B16-AB6F-1CAD037D8FA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27" y="4431007"/>
            <a:ext cx="579239" cy="57923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869A51B-B16C-49EC-928A-3B81117D3F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2" b="24456"/>
          <a:stretch/>
        </p:blipFill>
        <p:spPr>
          <a:xfrm flipH="1">
            <a:off x="11438963" y="1704911"/>
            <a:ext cx="753037" cy="87306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D2CCB720-81E5-4484-BEC3-FF2BA18F14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53" b="94093" l="36980" r="64860">
                        <a14:foregroundMark x1="47338" y1="38187" x2="42691" y2="14286"/>
                        <a14:foregroundMark x1="41045" y1="10714" x2="45983" y2="10989"/>
                        <a14:foregroundMark x1="46176" y1="11126" x2="57986" y2="12912"/>
                        <a14:foregroundMark x1="58180" y1="11401" x2="62149" y2="11401"/>
                        <a14:foregroundMark x1="64376" y1="11264" x2="64860" y2="12225"/>
                        <a14:foregroundMark x1="41433" y1="15247" x2="37076" y2="10027"/>
                        <a14:foregroundMark x1="48887" y1="82005" x2="47241" y2="91346"/>
                        <a14:foregroundMark x1="47628" y1="92308" x2="51307" y2="94093"/>
                        <a14:foregroundMark x1="53437" y1="93956" x2="54889" y2="920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732" t="6554" r="33669" b="3496"/>
          <a:stretch/>
        </p:blipFill>
        <p:spPr>
          <a:xfrm>
            <a:off x="2910406" y="1704911"/>
            <a:ext cx="1714499" cy="367188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B7FD8CDF-A18A-4650-AF77-B2854D7976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986" y="1953579"/>
            <a:ext cx="935938" cy="935938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64FDC2F9-4AD3-47EB-99BA-A9219A57F3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" y="5160571"/>
            <a:ext cx="650779" cy="65077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66CD5AC-C458-4A74-9BF7-C2A6F9E1ED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23" y="6306068"/>
            <a:ext cx="413896" cy="413896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3C3AE024-8C22-4A1B-A3E2-EF32D54D8B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0" y="5485961"/>
            <a:ext cx="1234003" cy="1234003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5A1E8F7F-402C-4BA1-986D-C3485677EC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37" y="5601432"/>
            <a:ext cx="870818" cy="870818"/>
          </a:xfrm>
          <a:prstGeom prst="rect">
            <a:avLst/>
          </a:prstGeom>
        </p:spPr>
      </p:pic>
      <p:pic>
        <p:nvPicPr>
          <p:cNvPr id="2055" name="그림 2054">
            <a:extLst>
              <a:ext uri="{FF2B5EF4-FFF2-40B4-BE49-F238E27FC236}">
                <a16:creationId xmlns:a16="http://schemas.microsoft.com/office/drawing/2014/main" id="{C52E1830-8DA4-46AF-8776-98E9C63C5B5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69" b="34342"/>
          <a:stretch/>
        </p:blipFill>
        <p:spPr>
          <a:xfrm>
            <a:off x="1323619" y="6415387"/>
            <a:ext cx="1234003" cy="444102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F7DC393-C0E8-436B-9B22-D1FB36C966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19" y="6288780"/>
            <a:ext cx="307327" cy="307327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8AFDCE4A-0587-4396-A7FC-9C95FA87264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69" b="29431"/>
          <a:stretch/>
        </p:blipFill>
        <p:spPr>
          <a:xfrm>
            <a:off x="10575655" y="5926982"/>
            <a:ext cx="1598265" cy="653685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B946FB74-46EE-4C2D-AA16-761D6E2DD19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69" b="29431"/>
          <a:stretch/>
        </p:blipFill>
        <p:spPr>
          <a:xfrm>
            <a:off x="9844573" y="6292084"/>
            <a:ext cx="941599" cy="385111"/>
          </a:xfrm>
          <a:prstGeom prst="rect">
            <a:avLst/>
          </a:prstGeom>
        </p:spPr>
      </p:pic>
      <p:pic>
        <p:nvPicPr>
          <p:cNvPr id="2051" name="그림 2050">
            <a:extLst>
              <a:ext uri="{FF2B5EF4-FFF2-40B4-BE49-F238E27FC236}">
                <a16:creationId xmlns:a16="http://schemas.microsoft.com/office/drawing/2014/main" id="{434D5CB8-0522-4EF8-BF17-A754E8FE2AC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055" y="5303834"/>
            <a:ext cx="870818" cy="870818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A1CFD9B3-5F8F-43FC-95C8-EBA02480690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89311">
            <a:off x="10579867" y="6212892"/>
            <a:ext cx="543493" cy="543493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753675F0-A92B-4665-862B-0C0712ACDFC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95559">
            <a:off x="11070210" y="6427483"/>
            <a:ext cx="292556" cy="292556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137DE3FD-3398-43BF-8561-993C52A04F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27" y="5973584"/>
            <a:ext cx="463651" cy="463651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63CBB517-C2DE-4310-A7C0-B9BFAF3E9E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017" y="5400323"/>
            <a:ext cx="795885" cy="795885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00169C09-4FF5-4834-95FC-394CBEFFA5E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967" y="5010246"/>
            <a:ext cx="507729" cy="507729"/>
          </a:xfrm>
          <a:prstGeom prst="rect">
            <a:avLst/>
          </a:prstGeom>
        </p:spPr>
      </p:pic>
      <p:pic>
        <p:nvPicPr>
          <p:cNvPr id="2059" name="그림 2058">
            <a:extLst>
              <a:ext uri="{FF2B5EF4-FFF2-40B4-BE49-F238E27FC236}">
                <a16:creationId xmlns:a16="http://schemas.microsoft.com/office/drawing/2014/main" id="{A5DE2E41-D14F-4807-841B-C4FC2DA2B78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21794">
            <a:off x="9576446" y="6006569"/>
            <a:ext cx="740490" cy="740490"/>
          </a:xfrm>
          <a:prstGeom prst="rect">
            <a:avLst/>
          </a:prstGeom>
        </p:spPr>
      </p:pic>
      <p:grpSp>
        <p:nvGrpSpPr>
          <p:cNvPr id="35" name="그룹 34">
            <a:extLst>
              <a:ext uri="{FF2B5EF4-FFF2-40B4-BE49-F238E27FC236}">
                <a16:creationId xmlns:a16="http://schemas.microsoft.com/office/drawing/2014/main" id="{C26EC6E8-5547-4EFF-B75D-98D7A8883522}"/>
              </a:ext>
            </a:extLst>
          </p:cNvPr>
          <p:cNvGrpSpPr/>
          <p:nvPr/>
        </p:nvGrpSpPr>
        <p:grpSpPr>
          <a:xfrm>
            <a:off x="1002347" y="738580"/>
            <a:ext cx="490419" cy="774691"/>
            <a:chOff x="343266" y="2433779"/>
            <a:chExt cx="936243" cy="1478936"/>
          </a:xfrm>
        </p:grpSpPr>
        <p:pic>
          <p:nvPicPr>
            <p:cNvPr id="2061" name="그림 2060">
              <a:extLst>
                <a:ext uri="{FF2B5EF4-FFF2-40B4-BE49-F238E27FC236}">
                  <a16:creationId xmlns:a16="http://schemas.microsoft.com/office/drawing/2014/main" id="{BFE17B70-B2DE-41B6-9282-53A3C0F9E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9886">
              <a:off x="343266" y="2973826"/>
              <a:ext cx="863544" cy="863544"/>
            </a:xfrm>
            <a:prstGeom prst="rect">
              <a:avLst/>
            </a:prstGeom>
          </p:spPr>
        </p:pic>
        <p:cxnSp>
          <p:nvCxnSpPr>
            <p:cNvPr id="2064" name="연결선: 구부러짐 2063">
              <a:extLst>
                <a:ext uri="{FF2B5EF4-FFF2-40B4-BE49-F238E27FC236}">
                  <a16:creationId xmlns:a16="http://schemas.microsoft.com/office/drawing/2014/main" id="{691B9FC1-CFA1-443B-9D78-594D7242CDF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49727" y="2474397"/>
              <a:ext cx="416722" cy="335485"/>
            </a:xfrm>
            <a:prstGeom prst="curvedConnector3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연결선: 구부러짐 65">
              <a:extLst>
                <a:ext uri="{FF2B5EF4-FFF2-40B4-BE49-F238E27FC236}">
                  <a16:creationId xmlns:a16="http://schemas.microsoft.com/office/drawing/2014/main" id="{8E29C496-5D08-495F-A332-044A93629476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517993" y="2791414"/>
              <a:ext cx="306920" cy="20717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연결선: 구부러짐 74">
              <a:extLst>
                <a:ext uri="{FF2B5EF4-FFF2-40B4-BE49-F238E27FC236}">
                  <a16:creationId xmlns:a16="http://schemas.microsoft.com/office/drawing/2014/main" id="{AECC6175-7DA7-4CDD-8395-F3723E047C32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022464" y="3655670"/>
              <a:ext cx="306920" cy="20717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B3D7265-9AE6-45F2-87A2-BDC673621BD9}"/>
              </a:ext>
            </a:extLst>
          </p:cNvPr>
          <p:cNvSpPr txBox="1"/>
          <p:nvPr/>
        </p:nvSpPr>
        <p:spPr>
          <a:xfrm>
            <a:off x="6895720" y="1757625"/>
            <a:ext cx="2284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티머니 둥근바람 ExtraBold" panose="02050903000000000000" pitchFamily="18" charset="-127"/>
                <a:ea typeface="티머니 둥근바람 ExtraBold" panose="02050903000000000000" pitchFamily="18" charset="-127"/>
              </a:rPr>
              <a:t>Change by </a:t>
            </a:r>
            <a:r>
              <a:rPr lang="en-US" altLang="ko-KR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티머니 둥근바람 ExtraBold" panose="02050903000000000000" pitchFamily="18" charset="-127"/>
                <a:ea typeface="티머니 둥근바람 ExtraBold" panose="02050903000000000000" pitchFamily="18" charset="-127"/>
              </a:rPr>
              <a:t>Pocean</a:t>
            </a:r>
            <a:endParaRPr lang="ko-KR" altLang="en-US" dirty="0">
              <a:solidFill>
                <a:schemeClr val="accent5">
                  <a:lumMod val="75000"/>
                </a:schemeClr>
              </a:solidFill>
              <a:latin typeface="티머니 둥근바람 ExtraBold" panose="02050903000000000000" pitchFamily="18" charset="-127"/>
              <a:ea typeface="티머니 둥근바람 ExtraBold" panose="02050903000000000000" pitchFamily="18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216731A-C3C9-4ED4-BA95-DEA9B42467DC}"/>
              </a:ext>
            </a:extLst>
          </p:cNvPr>
          <p:cNvSpPr txBox="1"/>
          <p:nvPr/>
        </p:nvSpPr>
        <p:spPr>
          <a:xfrm>
            <a:off x="4892986" y="3025542"/>
            <a:ext cx="42242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>
                <a:solidFill>
                  <a:srgbClr val="509F98"/>
                </a:solidFill>
                <a:latin typeface="티머니 둥근바람 ExtraBold" panose="02050903000000000000" pitchFamily="18" charset="-127"/>
                <a:ea typeface="티머니 둥근바람 ExtraBold" panose="02050903000000000000" pitchFamily="18" charset="-127"/>
              </a:rPr>
              <a:t>S</a:t>
            </a:r>
            <a:r>
              <a:rPr lang="en-US" altLang="ko-KR" sz="2500" dirty="0">
                <a:solidFill>
                  <a:schemeClr val="tx1">
                    <a:lumMod val="50000"/>
                    <a:lumOff val="50000"/>
                  </a:schemeClr>
                </a:solidFill>
                <a:latin typeface="티머니 둥근바람 ExtraBold" panose="02050903000000000000" pitchFamily="18" charset="-127"/>
                <a:ea typeface="티머니 둥근바람 ExtraBold" panose="02050903000000000000" pitchFamily="18" charset="-127"/>
              </a:rPr>
              <a:t>afe</a:t>
            </a:r>
            <a:r>
              <a:rPr lang="en-US" altLang="ko-KR" sz="2500" dirty="0">
                <a:solidFill>
                  <a:schemeClr val="bg1"/>
                </a:solidFill>
                <a:latin typeface="티머니 둥근바람 ExtraBold" panose="02050903000000000000" pitchFamily="18" charset="-127"/>
                <a:ea typeface="티머니 둥근바람 ExtraBold" panose="02050903000000000000" pitchFamily="18" charset="-127"/>
              </a:rPr>
              <a:t> </a:t>
            </a:r>
            <a:r>
              <a:rPr lang="en-US" altLang="ko-KR" sz="2500" dirty="0">
                <a:solidFill>
                  <a:srgbClr val="509F98"/>
                </a:solidFill>
                <a:latin typeface="티머니 둥근바람 ExtraBold" panose="02050903000000000000" pitchFamily="18" charset="-127"/>
                <a:ea typeface="티머니 둥근바람 ExtraBold" panose="02050903000000000000" pitchFamily="18" charset="-127"/>
              </a:rPr>
              <a:t>O</a:t>
            </a:r>
            <a:r>
              <a:rPr lang="en-US" altLang="ko-KR" sz="2500" dirty="0">
                <a:solidFill>
                  <a:schemeClr val="tx1">
                    <a:lumMod val="50000"/>
                    <a:lumOff val="50000"/>
                  </a:schemeClr>
                </a:solidFill>
                <a:latin typeface="티머니 둥근바람 ExtraBold" panose="02050903000000000000" pitchFamily="18" charset="-127"/>
                <a:ea typeface="티머니 둥근바람 ExtraBold" panose="02050903000000000000" pitchFamily="18" charset="-127"/>
              </a:rPr>
              <a:t>cean</a:t>
            </a:r>
            <a:r>
              <a:rPr lang="en-US" altLang="ko-KR" sz="2500" dirty="0">
                <a:solidFill>
                  <a:schemeClr val="bg1"/>
                </a:solidFill>
                <a:latin typeface="티머니 둥근바람 ExtraBold" panose="02050903000000000000" pitchFamily="18" charset="-127"/>
                <a:ea typeface="티머니 둥근바람 ExtraBold" panose="02050903000000000000" pitchFamily="18" charset="-127"/>
              </a:rPr>
              <a:t> </a:t>
            </a:r>
            <a:r>
              <a:rPr lang="en-US" altLang="ko-KR" sz="2500" dirty="0">
                <a:solidFill>
                  <a:srgbClr val="509F98"/>
                </a:solidFill>
                <a:latin typeface="티머니 둥근바람 ExtraBold" panose="02050903000000000000" pitchFamily="18" charset="-127"/>
                <a:ea typeface="티머니 둥근바람 ExtraBold" panose="02050903000000000000" pitchFamily="18" charset="-127"/>
              </a:rPr>
              <a:t>S</a:t>
            </a:r>
            <a:r>
              <a:rPr lang="en-US" altLang="ko-KR" sz="2500" dirty="0">
                <a:solidFill>
                  <a:schemeClr val="tx1">
                    <a:lumMod val="50000"/>
                    <a:lumOff val="50000"/>
                  </a:schemeClr>
                </a:solidFill>
                <a:latin typeface="티머니 둥근바람 ExtraBold" panose="02050903000000000000" pitchFamily="18" charset="-127"/>
                <a:ea typeface="티머니 둥근바람 ExtraBold" panose="02050903000000000000" pitchFamily="18" charset="-127"/>
              </a:rPr>
              <a:t>UN CREAM</a:t>
            </a:r>
            <a:endParaRPr lang="ko-KR" altLang="en-US" sz="2500" dirty="0">
              <a:solidFill>
                <a:schemeClr val="tx1">
                  <a:lumMod val="50000"/>
                  <a:lumOff val="50000"/>
                </a:schemeClr>
              </a:solidFill>
              <a:latin typeface="티머니 둥근바람 ExtraBold" panose="02050903000000000000" pitchFamily="18" charset="-127"/>
              <a:ea typeface="티머니 둥근바람 ExtraBold" panose="02050903000000000000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FF92982-F933-4350-B92A-502415D22C59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966" y="3918917"/>
            <a:ext cx="929821" cy="929821"/>
          </a:xfrm>
          <a:prstGeom prst="rect">
            <a:avLst/>
          </a:prstGeom>
        </p:spPr>
      </p:pic>
      <p:pic>
        <p:nvPicPr>
          <p:cNvPr id="1026" name="Picture 2" descr="UN-SDGs 설명] 목표14. 해양 생태계 보호 - 지속가능한 발전을 위한 대양, 바다, 해양자원을 보호하고 지속가능하게 이용한다.">
            <a:extLst>
              <a:ext uri="{FF2B5EF4-FFF2-40B4-BE49-F238E27FC236}">
                <a16:creationId xmlns:a16="http://schemas.microsoft.com/office/drawing/2014/main" id="{4819C745-9F3B-44A8-8B51-FB68B1929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690" y="3803260"/>
            <a:ext cx="468413" cy="4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12ECE7-2CA8-47BF-B2EE-2DE00485360F}"/>
              </a:ext>
            </a:extLst>
          </p:cNvPr>
          <p:cNvSpPr txBox="1"/>
          <p:nvPr/>
        </p:nvSpPr>
        <p:spPr>
          <a:xfrm>
            <a:off x="4767146" y="2126957"/>
            <a:ext cx="4302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0" i="0" dirty="0">
                <a:solidFill>
                  <a:schemeClr val="accent6">
                    <a:lumMod val="75000"/>
                  </a:schemeClr>
                </a:solidFill>
                <a:effectLst/>
                <a:latin typeface="휴먼가는팸체" panose="02010404000101010101" pitchFamily="2" charset="-127"/>
                <a:ea typeface="휴먼가는팸체" panose="02010404000101010101" pitchFamily="2" charset="-127"/>
              </a:rPr>
              <a:t>environmental sunscreen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휴먼가는팸체" panose="02010404000101010101" pitchFamily="2" charset="-127"/>
                <a:ea typeface="휴먼가는팸체" panose="02010404000101010101" pitchFamily="2" charset="-127"/>
              </a:rPr>
              <a:t> 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466E3A89-2E67-4C4D-8153-BB78759A7C31}"/>
              </a:ext>
            </a:extLst>
          </p:cNvPr>
          <p:cNvGrpSpPr/>
          <p:nvPr/>
        </p:nvGrpSpPr>
        <p:grpSpPr>
          <a:xfrm>
            <a:off x="8899103" y="3803260"/>
            <a:ext cx="468414" cy="468414"/>
            <a:chOff x="7448299" y="3866760"/>
            <a:chExt cx="762251" cy="762251"/>
          </a:xfrm>
        </p:grpSpPr>
        <p:pic>
          <p:nvPicPr>
            <p:cNvPr id="1030" name="Picture 6" descr="Cruelty Free 인증 로고, 알아두면 좋은 4가지 대표 로고 - MINIMAL SAVAGE">
              <a:extLst>
                <a:ext uri="{FF2B5EF4-FFF2-40B4-BE49-F238E27FC236}">
                  <a16:creationId xmlns:a16="http://schemas.microsoft.com/office/drawing/2014/main" id="{8FC60C87-4C58-412F-BA45-6741794B86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2" t="13417" r="9860" b="14688"/>
            <a:stretch/>
          </p:blipFill>
          <p:spPr bwMode="auto">
            <a:xfrm>
              <a:off x="7487913" y="3918917"/>
              <a:ext cx="698825" cy="619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1591D2BE-30B1-413D-B6B1-06DD03ADE343}"/>
                </a:ext>
              </a:extLst>
            </p:cNvPr>
            <p:cNvSpPr/>
            <p:nvPr/>
          </p:nvSpPr>
          <p:spPr>
            <a:xfrm>
              <a:off x="7448299" y="3866760"/>
              <a:ext cx="762251" cy="7622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767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사각형: 둥근 모서리 5124">
            <a:extLst>
              <a:ext uri="{FF2B5EF4-FFF2-40B4-BE49-F238E27FC236}">
                <a16:creationId xmlns:a16="http://schemas.microsoft.com/office/drawing/2014/main" id="{6582D19B-43D7-466A-BACD-284C15DF56EC}"/>
              </a:ext>
            </a:extLst>
          </p:cNvPr>
          <p:cNvSpPr/>
          <p:nvPr/>
        </p:nvSpPr>
        <p:spPr>
          <a:xfrm>
            <a:off x="6286777" y="4297896"/>
            <a:ext cx="4454273" cy="619102"/>
          </a:xfrm>
          <a:prstGeom prst="roundRect">
            <a:avLst>
              <a:gd name="adj" fmla="val 9700"/>
            </a:avLst>
          </a:prstGeom>
          <a:solidFill>
            <a:srgbClr val="509F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194" name="Picture 2" descr="405,327 찢어진이미지, 사진, 상업적 이미지사이트 - 123RF">
            <a:extLst>
              <a:ext uri="{FF2B5EF4-FFF2-40B4-BE49-F238E27FC236}">
                <a16:creationId xmlns:a16="http://schemas.microsoft.com/office/drawing/2014/main" id="{B17FB282-C11C-495A-900B-FFED33ABC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782" y="3467621"/>
            <a:ext cx="4286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6E858D-2145-4D6B-BABF-B074701325E0}"/>
              </a:ext>
            </a:extLst>
          </p:cNvPr>
          <p:cNvSpPr txBox="1"/>
          <p:nvPr/>
        </p:nvSpPr>
        <p:spPr>
          <a:xfrm>
            <a:off x="903190" y="356021"/>
            <a:ext cx="2462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0" i="0" dirty="0">
                <a:solidFill>
                  <a:srgbClr val="000000"/>
                </a:solidFill>
                <a:effectLst/>
                <a:latin typeface="noto"/>
              </a:rPr>
              <a:t>Brand introduction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티머니 둥근바람 ExtraBold" panose="02050903000000000000" pitchFamily="18" charset="-127"/>
              <a:ea typeface="티머니 둥근바람 ExtraBold" panose="02050903000000000000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051EC1E-CD11-41DB-BD92-B963E288DD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6" t="-691" r="10241" b="16025"/>
          <a:stretch/>
        </p:blipFill>
        <p:spPr>
          <a:xfrm>
            <a:off x="2292923" y="1691555"/>
            <a:ext cx="2453967" cy="210806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3786B3E-8AA8-44A4-8D07-82B73CA503E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5867">
            <a:off x="2202726" y="6205987"/>
            <a:ext cx="462495" cy="46249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7BE9286-D38D-4CDB-AFAF-E66873ED30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041" y="-545654"/>
            <a:ext cx="1932838" cy="193283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A5D9F03-EC7F-4BE4-9691-9B46748E18A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621" y="5985751"/>
            <a:ext cx="579239" cy="57923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90FA3A1-8523-4C0F-8A07-EC89EB9F75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2" b="24456"/>
          <a:stretch/>
        </p:blipFill>
        <p:spPr>
          <a:xfrm flipH="1">
            <a:off x="11438963" y="1704911"/>
            <a:ext cx="753037" cy="87306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2B98E2E-940A-4A28-8EE3-F06AC187AE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2554" y="1387184"/>
            <a:ext cx="935938" cy="93593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204E912-DAD2-4690-9DBF-55C5CB7D6D73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" y="5160571"/>
            <a:ext cx="650779" cy="65077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BB738DE-DC48-4BC2-A2F1-F1ADD9C0C3E7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23" y="6306068"/>
            <a:ext cx="413896" cy="41389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776170D-111E-4C32-8396-5C163E30F650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0" y="5485961"/>
            <a:ext cx="1234003" cy="123400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9AB2E1A-68C7-4B0A-B83A-89EDD5F77A89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37" y="5601432"/>
            <a:ext cx="870818" cy="87081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CABC6B3C-DD9F-4B50-A64F-45CF5647882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69" b="34342"/>
          <a:stretch/>
        </p:blipFill>
        <p:spPr>
          <a:xfrm>
            <a:off x="1323619" y="6415387"/>
            <a:ext cx="1234003" cy="44410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983AE5E-BBAB-4505-86E8-4546FDBE646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19" y="6288780"/>
            <a:ext cx="307327" cy="307327"/>
          </a:xfrm>
          <a:prstGeom prst="rect">
            <a:avLst/>
          </a:prstGeom>
        </p:spPr>
      </p:pic>
      <p:grpSp>
        <p:nvGrpSpPr>
          <p:cNvPr id="5124" name="그룹 5123">
            <a:extLst>
              <a:ext uri="{FF2B5EF4-FFF2-40B4-BE49-F238E27FC236}">
                <a16:creationId xmlns:a16="http://schemas.microsoft.com/office/drawing/2014/main" id="{4B81F37E-9AB3-4204-8FCE-35291CA65A20}"/>
              </a:ext>
            </a:extLst>
          </p:cNvPr>
          <p:cNvGrpSpPr/>
          <p:nvPr/>
        </p:nvGrpSpPr>
        <p:grpSpPr>
          <a:xfrm>
            <a:off x="10355159" y="5121338"/>
            <a:ext cx="1438370" cy="1256552"/>
            <a:chOff x="10041497" y="4651441"/>
            <a:chExt cx="1849093" cy="1615357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582E7873-EAB5-443C-9AF4-551C785748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69" b="29431"/>
            <a:stretch/>
          </p:blipFill>
          <p:spPr>
            <a:xfrm>
              <a:off x="10292325" y="5274589"/>
              <a:ext cx="1598265" cy="653685"/>
            </a:xfrm>
            <a:prstGeom prst="rect">
              <a:avLst/>
            </a:prstGeom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CF2D0B25-9BEA-4222-9DEA-0BD348F6E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4725" y="4651441"/>
              <a:ext cx="870818" cy="870818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B0E105D1-F8AE-4D17-A86C-43551334A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489311">
              <a:off x="10179152" y="5723305"/>
              <a:ext cx="543493" cy="543493"/>
            </a:xfrm>
            <a:prstGeom prst="rect">
              <a:avLst/>
            </a:prstGeom>
          </p:spPr>
        </p:pic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C6FD3224-C19C-496D-B3D7-71174647A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95559">
              <a:off x="10669495" y="5937896"/>
              <a:ext cx="292556" cy="292556"/>
            </a:xfrm>
            <a:prstGeom prst="rect">
              <a:avLst/>
            </a:prstGeom>
          </p:spPr>
        </p:pic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EDA171CE-F11C-4B9E-80CD-59F01E561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1497" y="5321191"/>
              <a:ext cx="463651" cy="463651"/>
            </a:xfrm>
            <a:prstGeom prst="rect">
              <a:avLst/>
            </a:prstGeom>
          </p:spPr>
        </p:pic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C21BFA22-60ED-46B1-8CE5-B64F0BF0E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687" y="4747930"/>
              <a:ext cx="795885" cy="795885"/>
            </a:xfrm>
            <a:prstGeom prst="rect">
              <a:avLst/>
            </a:prstGeom>
          </p:spPr>
        </p:pic>
      </p:grpSp>
      <p:pic>
        <p:nvPicPr>
          <p:cNvPr id="23" name="그림 22">
            <a:extLst>
              <a:ext uri="{FF2B5EF4-FFF2-40B4-BE49-F238E27FC236}">
                <a16:creationId xmlns:a16="http://schemas.microsoft.com/office/drawing/2014/main" id="{8248FD26-8897-4D26-9E94-AF0BE5521DDB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967" y="5010246"/>
            <a:ext cx="507729" cy="507729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F9882AE0-B0E8-4CE0-8D86-E5D15CC159F7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21794">
            <a:off x="8960820" y="5872974"/>
            <a:ext cx="740490" cy="740490"/>
          </a:xfrm>
          <a:prstGeom prst="rect">
            <a:avLst/>
          </a:prstGeom>
        </p:spPr>
      </p:pic>
      <p:grpSp>
        <p:nvGrpSpPr>
          <p:cNvPr id="25" name="그룹 24">
            <a:extLst>
              <a:ext uri="{FF2B5EF4-FFF2-40B4-BE49-F238E27FC236}">
                <a16:creationId xmlns:a16="http://schemas.microsoft.com/office/drawing/2014/main" id="{B6875EAD-1914-42B7-B656-A5CDCB925E90}"/>
              </a:ext>
            </a:extLst>
          </p:cNvPr>
          <p:cNvGrpSpPr/>
          <p:nvPr/>
        </p:nvGrpSpPr>
        <p:grpSpPr>
          <a:xfrm>
            <a:off x="346182" y="3581138"/>
            <a:ext cx="490419" cy="774691"/>
            <a:chOff x="343266" y="2433779"/>
            <a:chExt cx="936243" cy="1478936"/>
          </a:xfrm>
        </p:grpSpPr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D0DED21A-747D-44CA-AB64-258CD8C1C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9886">
              <a:off x="343266" y="2973826"/>
              <a:ext cx="863544" cy="863544"/>
            </a:xfrm>
            <a:prstGeom prst="rect">
              <a:avLst/>
            </a:prstGeom>
          </p:spPr>
        </p:pic>
        <p:cxnSp>
          <p:nvCxnSpPr>
            <p:cNvPr id="27" name="연결선: 구부러짐 26">
              <a:extLst>
                <a:ext uri="{FF2B5EF4-FFF2-40B4-BE49-F238E27FC236}">
                  <a16:creationId xmlns:a16="http://schemas.microsoft.com/office/drawing/2014/main" id="{6295FD02-78F6-4F28-9108-13A94CA98A3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49727" y="2474397"/>
              <a:ext cx="416722" cy="335485"/>
            </a:xfrm>
            <a:prstGeom prst="curvedConnector3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연결선: 구부러짐 27">
              <a:extLst>
                <a:ext uri="{FF2B5EF4-FFF2-40B4-BE49-F238E27FC236}">
                  <a16:creationId xmlns:a16="http://schemas.microsoft.com/office/drawing/2014/main" id="{1E3C42C3-2BE6-4F55-9E6C-2320628F2EA1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517993" y="2791414"/>
              <a:ext cx="306920" cy="20717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연결선: 구부러짐 28">
              <a:extLst>
                <a:ext uri="{FF2B5EF4-FFF2-40B4-BE49-F238E27FC236}">
                  <a16:creationId xmlns:a16="http://schemas.microsoft.com/office/drawing/2014/main" id="{619A501E-6FA0-49AF-9998-46C83478554C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022464" y="3655670"/>
              <a:ext cx="306920" cy="20717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그림 29">
            <a:extLst>
              <a:ext uri="{FF2B5EF4-FFF2-40B4-BE49-F238E27FC236}">
                <a16:creationId xmlns:a16="http://schemas.microsoft.com/office/drawing/2014/main" id="{32487885-7004-4EA3-A9B6-1F618490BB6D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360" y="5473661"/>
            <a:ext cx="929821" cy="929821"/>
          </a:xfrm>
          <a:prstGeom prst="rect">
            <a:avLst/>
          </a:prstGeom>
        </p:spPr>
      </p:pic>
      <p:sp>
        <p:nvSpPr>
          <p:cNvPr id="5121" name="TextBox 5120">
            <a:extLst>
              <a:ext uri="{FF2B5EF4-FFF2-40B4-BE49-F238E27FC236}">
                <a16:creationId xmlns:a16="http://schemas.microsoft.com/office/drawing/2014/main" id="{49177A16-9F6A-499A-81CB-3941D2F53048}"/>
              </a:ext>
            </a:extLst>
          </p:cNvPr>
          <p:cNvSpPr txBox="1"/>
          <p:nvPr/>
        </p:nvSpPr>
        <p:spPr>
          <a:xfrm>
            <a:off x="1524419" y="4121165"/>
            <a:ext cx="4028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i="0" dirty="0">
                <a:solidFill>
                  <a:srgbClr val="0A97D9"/>
                </a:solidFill>
                <a:effectLst/>
                <a:latin typeface="티머니 둥근바람 ExtraBold" panose="02050903000000000000" pitchFamily="18" charset="-127"/>
                <a:ea typeface="티머니 둥근바람 ExtraBold" panose="02050903000000000000" pitchFamily="18" charset="-127"/>
              </a:rPr>
              <a:t>P</a:t>
            </a:r>
            <a:r>
              <a:rPr lang="en-US" altLang="ko-KR" sz="2800" b="1" i="0" dirty="0">
                <a:solidFill>
                  <a:schemeClr val="bg2">
                    <a:lumMod val="50000"/>
                  </a:schemeClr>
                </a:solidFill>
                <a:effectLst/>
                <a:latin typeface="티머니 둥근바람 ExtraBold" panose="02050903000000000000" pitchFamily="18" charset="-127"/>
                <a:ea typeface="티머니 둥근바람 ExtraBold" panose="02050903000000000000" pitchFamily="18" charset="-127"/>
              </a:rPr>
              <a:t>acific </a:t>
            </a:r>
            <a:r>
              <a:rPr lang="en-US" altLang="ko-KR" sz="2800" b="1" i="0" dirty="0">
                <a:solidFill>
                  <a:srgbClr val="0A97D9"/>
                </a:solidFill>
                <a:effectLst/>
                <a:latin typeface="티머니 둥근바람 ExtraBold" panose="02050903000000000000" pitchFamily="18" charset="-127"/>
                <a:ea typeface="티머니 둥근바람 ExtraBold" panose="02050903000000000000" pitchFamily="18" charset="-127"/>
              </a:rPr>
              <a:t>ocean</a:t>
            </a:r>
            <a:endParaRPr lang="ko-KR" altLang="en-US" sz="2800" b="1" i="0" dirty="0">
              <a:solidFill>
                <a:srgbClr val="0A97D9"/>
              </a:solidFill>
              <a:effectLst/>
              <a:latin typeface="티머니 둥근바람 ExtraBold" panose="02050903000000000000" pitchFamily="18" charset="-127"/>
              <a:ea typeface="티머니 둥근바람 ExtraBold" panose="02050903000000000000" pitchFamily="18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BC9A5D-C125-4CA2-8FB6-47A9AE0A46D0}"/>
              </a:ext>
            </a:extLst>
          </p:cNvPr>
          <p:cNvSpPr txBox="1"/>
          <p:nvPr/>
        </p:nvSpPr>
        <p:spPr>
          <a:xfrm>
            <a:off x="6173298" y="1932327"/>
            <a:ext cx="4737443" cy="530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2400" b="0" i="0" dirty="0">
                <a:solidFill>
                  <a:srgbClr val="000000"/>
                </a:solidFill>
                <a:effectLst/>
                <a:latin typeface="noto"/>
              </a:rPr>
              <a:t>Give back the sea to marine life</a:t>
            </a:r>
            <a:endParaRPr lang="en-US" altLang="ko-KR" sz="2200" b="1" dirty="0">
              <a:solidFill>
                <a:schemeClr val="bg2">
                  <a:lumMod val="50000"/>
                </a:schemeClr>
              </a:solidFill>
              <a:latin typeface="티머니 둥근바람 ExtraBold" panose="02050903000000000000" pitchFamily="18" charset="-127"/>
              <a:ea typeface="티머니 둥근바람 ExtraBold" panose="02050903000000000000" pitchFamily="18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277BE3-6700-4647-8379-D1546A6C920D}"/>
              </a:ext>
            </a:extLst>
          </p:cNvPr>
          <p:cNvSpPr txBox="1"/>
          <p:nvPr/>
        </p:nvSpPr>
        <p:spPr>
          <a:xfrm>
            <a:off x="6173298" y="1553469"/>
            <a:ext cx="1399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rgbClr val="0A97D9"/>
                </a:solidFill>
                <a:latin typeface="티머니 둥근바람 ExtraBold" panose="02050903000000000000" pitchFamily="18" charset="-127"/>
                <a:ea typeface="티머니 둥근바람 ExtraBold" panose="02050903000000000000" pitchFamily="18" charset="-127"/>
              </a:rPr>
              <a:t>MISSION</a:t>
            </a:r>
            <a:endParaRPr lang="ko-KR" altLang="en-US" sz="2000" dirty="0">
              <a:solidFill>
                <a:srgbClr val="0A97D9"/>
              </a:solidFill>
              <a:latin typeface="티머니 둥근바람 ExtraBold" panose="02050903000000000000" pitchFamily="18" charset="-127"/>
              <a:ea typeface="티머니 둥근바람 ExtraBold" panose="02050903000000000000" pitchFamily="18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FA9848-75A5-4624-B6AE-112A21C42D8E}"/>
              </a:ext>
            </a:extLst>
          </p:cNvPr>
          <p:cNvSpPr txBox="1"/>
          <p:nvPr/>
        </p:nvSpPr>
        <p:spPr>
          <a:xfrm>
            <a:off x="6173298" y="3935438"/>
            <a:ext cx="1609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rgbClr val="509F98"/>
                </a:solidFill>
                <a:latin typeface="티머니 둥근바람 ExtraBold" panose="02050903000000000000" pitchFamily="18" charset="-127"/>
                <a:ea typeface="티머니 둥근바람 ExtraBold" panose="02050903000000000000" pitchFamily="18" charset="-127"/>
              </a:rPr>
              <a:t>BUSINESS</a:t>
            </a:r>
            <a:endParaRPr lang="ko-KR" altLang="en-US" sz="2000" dirty="0">
              <a:solidFill>
                <a:srgbClr val="509F98"/>
              </a:solidFill>
              <a:latin typeface="티머니 둥근바람 ExtraBold" panose="02050903000000000000" pitchFamily="18" charset="-127"/>
              <a:ea typeface="티머니 둥근바람 ExtraBold" panose="02050903000000000000" pitchFamily="18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B7C0C30-6060-44EC-948D-7E0883E04844}"/>
              </a:ext>
            </a:extLst>
          </p:cNvPr>
          <p:cNvSpPr txBox="1"/>
          <p:nvPr/>
        </p:nvSpPr>
        <p:spPr>
          <a:xfrm>
            <a:off x="6249479" y="4303075"/>
            <a:ext cx="4454273" cy="530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2400" b="0" i="0" dirty="0">
                <a:solidFill>
                  <a:schemeClr val="bg1"/>
                </a:solidFill>
                <a:effectLst/>
                <a:latin typeface="noto"/>
              </a:rPr>
              <a:t>Sustainable Cosmetics Brands</a:t>
            </a:r>
            <a:endParaRPr lang="en-US" altLang="ko-KR" sz="2200" b="1" dirty="0">
              <a:solidFill>
                <a:schemeClr val="bg1"/>
              </a:solidFill>
              <a:latin typeface="티머니 둥근바람 ExtraBold" panose="02050903000000000000" pitchFamily="18" charset="-127"/>
              <a:ea typeface="티머니 둥근바람 ExtraBold" panose="02050903000000000000" pitchFamily="18" charset="-127"/>
            </a:endParaRPr>
          </a:p>
        </p:txBody>
      </p:sp>
      <p:sp>
        <p:nvSpPr>
          <p:cNvPr id="5126" name="화살표: 아래쪽 5125">
            <a:extLst>
              <a:ext uri="{FF2B5EF4-FFF2-40B4-BE49-F238E27FC236}">
                <a16:creationId xmlns:a16="http://schemas.microsoft.com/office/drawing/2014/main" id="{267E7E2A-1CEA-4F86-95A7-A0968BCDCB14}"/>
              </a:ext>
            </a:extLst>
          </p:cNvPr>
          <p:cNvSpPr/>
          <p:nvPr/>
        </p:nvSpPr>
        <p:spPr>
          <a:xfrm>
            <a:off x="8293343" y="3198615"/>
            <a:ext cx="497351" cy="483121"/>
          </a:xfrm>
          <a:prstGeom prst="downArrow">
            <a:avLst/>
          </a:prstGeom>
          <a:gradFill>
            <a:gsLst>
              <a:gs pos="0">
                <a:srgbClr val="0A97D9"/>
              </a:gs>
              <a:gs pos="100000">
                <a:srgbClr val="509F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113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사각형: 둥근 모서리 68">
            <a:extLst>
              <a:ext uri="{FF2B5EF4-FFF2-40B4-BE49-F238E27FC236}">
                <a16:creationId xmlns:a16="http://schemas.microsoft.com/office/drawing/2014/main" id="{A7A4E31F-8C9F-436C-9F57-8A0EAC890B61}"/>
              </a:ext>
            </a:extLst>
          </p:cNvPr>
          <p:cNvSpPr/>
          <p:nvPr/>
        </p:nvSpPr>
        <p:spPr>
          <a:xfrm>
            <a:off x="635750" y="970734"/>
            <a:ext cx="10920500" cy="2458264"/>
          </a:xfrm>
          <a:prstGeom prst="roundRect">
            <a:avLst>
              <a:gd name="adj" fmla="val 6851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사각형: 잘린 대각선 방향 모서리 22">
            <a:extLst>
              <a:ext uri="{FF2B5EF4-FFF2-40B4-BE49-F238E27FC236}">
                <a16:creationId xmlns:a16="http://schemas.microsoft.com/office/drawing/2014/main" id="{2B867907-6804-4F7B-8BF8-14162C6D1017}"/>
              </a:ext>
            </a:extLst>
          </p:cNvPr>
          <p:cNvSpPr/>
          <p:nvPr/>
        </p:nvSpPr>
        <p:spPr>
          <a:xfrm>
            <a:off x="4057622" y="1569061"/>
            <a:ext cx="4171899" cy="1720239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64CCE3-9531-4C29-8BDF-1D2DE2F127C3}"/>
              </a:ext>
            </a:extLst>
          </p:cNvPr>
          <p:cNvSpPr txBox="1"/>
          <p:nvPr/>
        </p:nvSpPr>
        <p:spPr>
          <a:xfrm>
            <a:off x="927164" y="377133"/>
            <a:ext cx="2462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0" i="0" dirty="0">
                <a:solidFill>
                  <a:srgbClr val="000000"/>
                </a:solidFill>
                <a:effectLst/>
                <a:latin typeface="noto"/>
              </a:rPr>
              <a:t>product descriptions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티머니 둥근바람 ExtraBold" panose="02050903000000000000" pitchFamily="18" charset="-127"/>
              <a:ea typeface="티머니 둥근바람 ExtraBold" panose="02050903000000000000" pitchFamily="18" charset="-127"/>
            </a:endParaRPr>
          </a:p>
        </p:txBody>
      </p: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A0A072CA-305C-4428-895F-49B388621799}"/>
              </a:ext>
            </a:extLst>
          </p:cNvPr>
          <p:cNvGrpSpPr/>
          <p:nvPr/>
        </p:nvGrpSpPr>
        <p:grpSpPr>
          <a:xfrm>
            <a:off x="1159563" y="1548168"/>
            <a:ext cx="1577730" cy="1409174"/>
            <a:chOff x="643122" y="1729948"/>
            <a:chExt cx="1934830" cy="1728124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C3BCD1B6-29BF-46A6-997C-7C33E0E65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4916" y="1729948"/>
              <a:ext cx="903036" cy="903036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3D578353-21E3-4F92-A430-CE9AC82A4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5053">
              <a:off x="1618773" y="2544642"/>
              <a:ext cx="913430" cy="913430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84D2ABA1-9C73-4F44-8343-BC302A3F0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122" y="1729982"/>
              <a:ext cx="1054099" cy="105409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38384E9-648C-4661-88C6-7C61A8DFEBA4}"/>
              </a:ext>
            </a:extLst>
          </p:cNvPr>
          <p:cNvSpPr txBox="1"/>
          <p:nvPr/>
        </p:nvSpPr>
        <p:spPr>
          <a:xfrm>
            <a:off x="4548023" y="1630617"/>
            <a:ext cx="1281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600" b="0" i="0" dirty="0">
                <a:solidFill>
                  <a:srgbClr val="000000"/>
                </a:solidFill>
                <a:effectLst/>
                <a:latin typeface="noto"/>
              </a:rPr>
              <a:t>Microplastics</a:t>
            </a:r>
            <a:endParaRPr lang="ko-KR" altLang="en-US" sz="1600" b="1" i="0" dirty="0">
              <a:solidFill>
                <a:schemeClr val="bg2">
                  <a:lumMod val="50000"/>
                </a:schemeClr>
              </a:solidFill>
              <a:effectLst/>
              <a:latin typeface="티머니 둥근바람 ExtraBold" panose="02050903000000000000" pitchFamily="18" charset="-127"/>
              <a:ea typeface="티머니 둥근바람 ExtraBold" panose="02050903000000000000" pitchFamily="18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9D3FDB-4CC4-4C98-AF1E-221087820D4E}"/>
              </a:ext>
            </a:extLst>
          </p:cNvPr>
          <p:cNvSpPr txBox="1"/>
          <p:nvPr/>
        </p:nvSpPr>
        <p:spPr>
          <a:xfrm>
            <a:off x="4539356" y="2293056"/>
            <a:ext cx="2025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600" b="0" i="0" dirty="0">
                <a:solidFill>
                  <a:srgbClr val="000000"/>
                </a:solidFill>
                <a:effectLst/>
                <a:latin typeface="noto"/>
              </a:rPr>
              <a:t>hormonal disturbance</a:t>
            </a:r>
            <a:endParaRPr lang="ko-KR" altLang="en-US" sz="1600" b="1" i="0" dirty="0">
              <a:solidFill>
                <a:schemeClr val="bg2">
                  <a:lumMod val="50000"/>
                </a:schemeClr>
              </a:solidFill>
              <a:effectLst/>
              <a:latin typeface="티머니 둥근바람 ExtraBold" panose="02050903000000000000" pitchFamily="18" charset="-127"/>
              <a:ea typeface="티머니 둥근바람 ExtraBold" panose="02050903000000000000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888374-219E-426A-ACAB-F507E33996D0}"/>
              </a:ext>
            </a:extLst>
          </p:cNvPr>
          <p:cNvSpPr txBox="1"/>
          <p:nvPr/>
        </p:nvSpPr>
        <p:spPr>
          <a:xfrm>
            <a:off x="4548023" y="1932805"/>
            <a:ext cx="3043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1400" b="1" i="0">
                <a:solidFill>
                  <a:schemeClr val="bg2">
                    <a:lumMod val="75000"/>
                  </a:schemeClr>
                </a:solidFill>
                <a:effectLst/>
                <a:latin typeface="티머니 둥근바람 Regular" panose="02050503000000000000" pitchFamily="18" charset="-127"/>
                <a:ea typeface="티머니 둥근바람 Regular" panose="02050503000000000000" pitchFamily="18" charset="-127"/>
              </a:defRPr>
            </a:lvl1pPr>
          </a:lstStyle>
          <a:p>
            <a:r>
              <a:rPr lang="en-US" altLang="ko-KR" sz="1200" dirty="0"/>
              <a:t>Nylon, PE, PP, PET, PMMA, Acrylic,  </a:t>
            </a:r>
            <a:r>
              <a:rPr lang="ko-KR" altLang="en-US" sz="1200" dirty="0"/>
              <a:t>등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903448-D99E-415C-BE99-71ED12ABD17E}"/>
              </a:ext>
            </a:extLst>
          </p:cNvPr>
          <p:cNvSpPr txBox="1"/>
          <p:nvPr/>
        </p:nvSpPr>
        <p:spPr>
          <a:xfrm>
            <a:off x="4548023" y="2546009"/>
            <a:ext cx="3277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200" b="1" i="0" dirty="0">
                <a:solidFill>
                  <a:schemeClr val="bg2">
                    <a:lumMod val="75000"/>
                  </a:schemeClr>
                </a:solidFill>
                <a:effectLst/>
                <a:latin typeface="티머니 둥근바람 Regular" panose="02050503000000000000" pitchFamily="18" charset="-127"/>
                <a:ea typeface="티머니 둥근바람 Regular" panose="02050503000000000000" pitchFamily="18" charset="-127"/>
              </a:rPr>
              <a:t>Dioxin, triclosan, Paraben, alkylphenols </a:t>
            </a:r>
            <a:r>
              <a:rPr lang="ko-KR" altLang="en-US" sz="1200" b="1" i="0" dirty="0">
                <a:solidFill>
                  <a:schemeClr val="bg2">
                    <a:lumMod val="75000"/>
                  </a:schemeClr>
                </a:solidFill>
                <a:effectLst/>
                <a:latin typeface="티머니 둥근바람 Regular" panose="02050503000000000000" pitchFamily="18" charset="-127"/>
                <a:ea typeface="티머니 둥근바람 Regular" panose="02050503000000000000" pitchFamily="18" charset="-127"/>
              </a:rPr>
              <a:t>등</a:t>
            </a:r>
          </a:p>
        </p:txBody>
      </p: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3950FBD7-AE89-4598-9F3A-23C464DB0606}"/>
              </a:ext>
            </a:extLst>
          </p:cNvPr>
          <p:cNvCxnSpPr>
            <a:cxnSpLocks/>
          </p:cNvCxnSpPr>
          <p:nvPr/>
        </p:nvCxnSpPr>
        <p:spPr>
          <a:xfrm>
            <a:off x="3517722" y="1529648"/>
            <a:ext cx="0" cy="1759652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이등변 삼각형 21">
            <a:extLst>
              <a:ext uri="{FF2B5EF4-FFF2-40B4-BE49-F238E27FC236}">
                <a16:creationId xmlns:a16="http://schemas.microsoft.com/office/drawing/2014/main" id="{78B79B6D-D750-4E9B-AB45-1DF540269068}"/>
              </a:ext>
            </a:extLst>
          </p:cNvPr>
          <p:cNvSpPr/>
          <p:nvPr/>
        </p:nvSpPr>
        <p:spPr>
          <a:xfrm rot="5400000">
            <a:off x="3603640" y="2330248"/>
            <a:ext cx="214037" cy="18451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6AB0BA7-91FF-440C-A2AB-51074027A6D0}"/>
              </a:ext>
            </a:extLst>
          </p:cNvPr>
          <p:cNvSpPr txBox="1"/>
          <p:nvPr/>
        </p:nvSpPr>
        <p:spPr>
          <a:xfrm>
            <a:off x="899704" y="1046934"/>
            <a:ext cx="3393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i="0" dirty="0">
                <a:solidFill>
                  <a:srgbClr val="000000"/>
                </a:solidFill>
                <a:effectLst/>
                <a:latin typeface="noto"/>
              </a:rPr>
              <a:t>Cosmetics Threatening the Sea</a:t>
            </a:r>
            <a:endParaRPr lang="ko-KR" altLang="en-US" sz="2000" dirty="0">
              <a:solidFill>
                <a:srgbClr val="509F98"/>
              </a:solidFill>
              <a:latin typeface="티머니 둥근바람 ExtraBold" panose="02050903000000000000" pitchFamily="18" charset="-127"/>
              <a:ea typeface="티머니 둥근바람 ExtraBold" panose="02050903000000000000" pitchFamily="18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70245D-C0B3-4799-B933-7E7C35C9B940}"/>
              </a:ext>
            </a:extLst>
          </p:cNvPr>
          <p:cNvSpPr txBox="1"/>
          <p:nvPr/>
        </p:nvSpPr>
        <p:spPr>
          <a:xfrm>
            <a:off x="8710270" y="2821625"/>
            <a:ext cx="288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i="0" dirty="0">
                <a:solidFill>
                  <a:srgbClr val="000000"/>
                </a:solidFill>
                <a:effectLst/>
                <a:latin typeface="noto"/>
              </a:rPr>
              <a:t>adverse effects of marine</a:t>
            </a:r>
            <a:endParaRPr lang="ko-KR" altLang="en-US" sz="2000" dirty="0">
              <a:solidFill>
                <a:srgbClr val="509F98"/>
              </a:solidFill>
              <a:latin typeface="티머니 둥근바람 ExtraBold" panose="02050903000000000000" pitchFamily="18" charset="-127"/>
              <a:ea typeface="티머니 둥근바람 ExtraBold" panose="02050903000000000000" pitchFamily="18" charset="-127"/>
            </a:endParaRPr>
          </a:p>
        </p:txBody>
      </p:sp>
      <p:sp>
        <p:nvSpPr>
          <p:cNvPr id="38" name="이등변 삼각형 37">
            <a:extLst>
              <a:ext uri="{FF2B5EF4-FFF2-40B4-BE49-F238E27FC236}">
                <a16:creationId xmlns:a16="http://schemas.microsoft.com/office/drawing/2014/main" id="{B0DAAD29-F5E5-4F86-94FE-B156F412DC17}"/>
              </a:ext>
            </a:extLst>
          </p:cNvPr>
          <p:cNvSpPr/>
          <p:nvPr/>
        </p:nvSpPr>
        <p:spPr>
          <a:xfrm rot="5400000">
            <a:off x="8711194" y="2324744"/>
            <a:ext cx="214037" cy="18451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8224DA6E-C152-4034-A13D-66D0BCA99FA4}"/>
              </a:ext>
            </a:extLst>
          </p:cNvPr>
          <p:cNvCxnSpPr>
            <a:cxnSpLocks/>
          </p:cNvCxnSpPr>
          <p:nvPr/>
        </p:nvCxnSpPr>
        <p:spPr>
          <a:xfrm>
            <a:off x="8599552" y="1569062"/>
            <a:ext cx="0" cy="1759652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52EC105F-D5E1-427C-9CE6-92C808BE1050}"/>
              </a:ext>
            </a:extLst>
          </p:cNvPr>
          <p:cNvGrpSpPr/>
          <p:nvPr/>
        </p:nvGrpSpPr>
        <p:grpSpPr>
          <a:xfrm>
            <a:off x="9257727" y="1416586"/>
            <a:ext cx="1054100" cy="1054100"/>
            <a:chOff x="9037804" y="1416586"/>
            <a:chExt cx="1054100" cy="1054100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6A2B5BB5-8373-490C-8B09-2018C3400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037804" y="1416586"/>
              <a:ext cx="1054100" cy="1054100"/>
            </a:xfrm>
            <a:prstGeom prst="rect">
              <a:avLst/>
            </a:prstGeom>
          </p:spPr>
        </p:pic>
        <p:sp>
          <p:nvSpPr>
            <p:cNvPr id="27" name="순서도: 수행의 시작/종료 26">
              <a:extLst>
                <a:ext uri="{FF2B5EF4-FFF2-40B4-BE49-F238E27FC236}">
                  <a16:creationId xmlns:a16="http://schemas.microsoft.com/office/drawing/2014/main" id="{9005B417-5181-4D95-927B-619D060A76D3}"/>
                </a:ext>
              </a:extLst>
            </p:cNvPr>
            <p:cNvSpPr/>
            <p:nvPr/>
          </p:nvSpPr>
          <p:spPr>
            <a:xfrm rot="19206416">
              <a:off x="9862810" y="1917650"/>
              <a:ext cx="144497" cy="45719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순서도: 수행의 시작/종료 39">
              <a:extLst>
                <a:ext uri="{FF2B5EF4-FFF2-40B4-BE49-F238E27FC236}">
                  <a16:creationId xmlns:a16="http://schemas.microsoft.com/office/drawing/2014/main" id="{52971AB1-6481-4A8C-AA49-AE668AB8BE00}"/>
                </a:ext>
              </a:extLst>
            </p:cNvPr>
            <p:cNvSpPr/>
            <p:nvPr/>
          </p:nvSpPr>
          <p:spPr>
            <a:xfrm rot="2777242">
              <a:off x="9859167" y="1917650"/>
              <a:ext cx="144497" cy="45719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9CC2ABBA-3DFF-442E-9825-E77D5E5A6CB1}"/>
              </a:ext>
            </a:extLst>
          </p:cNvPr>
          <p:cNvGrpSpPr/>
          <p:nvPr/>
        </p:nvGrpSpPr>
        <p:grpSpPr>
          <a:xfrm>
            <a:off x="10311827" y="1797990"/>
            <a:ext cx="986091" cy="986091"/>
            <a:chOff x="10321651" y="1996306"/>
            <a:chExt cx="986091" cy="986091"/>
          </a:xfrm>
        </p:grpSpPr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D288335C-97B2-42FF-9AE7-341F2D77F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37621">
              <a:off x="10321651" y="1996306"/>
              <a:ext cx="986091" cy="986091"/>
            </a:xfrm>
            <a:prstGeom prst="rect">
              <a:avLst/>
            </a:prstGeom>
          </p:spPr>
        </p:pic>
        <p:sp>
          <p:nvSpPr>
            <p:cNvPr id="41" name="순서도: 수행의 시작/종료 40">
              <a:extLst>
                <a:ext uri="{FF2B5EF4-FFF2-40B4-BE49-F238E27FC236}">
                  <a16:creationId xmlns:a16="http://schemas.microsoft.com/office/drawing/2014/main" id="{E6A62E54-5A04-4504-BACC-3E08F8C92062}"/>
                </a:ext>
              </a:extLst>
            </p:cNvPr>
            <p:cNvSpPr/>
            <p:nvPr/>
          </p:nvSpPr>
          <p:spPr>
            <a:xfrm rot="19206416">
              <a:off x="11049663" y="2341608"/>
              <a:ext cx="144497" cy="45719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순서도: 수행의 시작/종료 41">
              <a:extLst>
                <a:ext uri="{FF2B5EF4-FFF2-40B4-BE49-F238E27FC236}">
                  <a16:creationId xmlns:a16="http://schemas.microsoft.com/office/drawing/2014/main" id="{0C3B1161-7F1C-4AFF-A615-3D68CE8C2D2B}"/>
                </a:ext>
              </a:extLst>
            </p:cNvPr>
            <p:cNvSpPr/>
            <p:nvPr/>
          </p:nvSpPr>
          <p:spPr>
            <a:xfrm rot="2777242">
              <a:off x="11046020" y="2341608"/>
              <a:ext cx="144497" cy="45719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5" name="그림 54" descr="산호 죽이는 '유기자차' 선크림, 신체에도 과다 축적 &lt; 멸종저항 &lt; #지구해요 &lt; 기사본문 - 뉴스펭귄">
            <a:extLst>
              <a:ext uri="{FF2B5EF4-FFF2-40B4-BE49-F238E27FC236}">
                <a16:creationId xmlns:a16="http://schemas.microsoft.com/office/drawing/2014/main" id="{8FA6A01D-6703-420F-80AF-2D9DB5C75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" t="2053" b="1515"/>
          <a:stretch>
            <a:fillRect/>
          </a:stretch>
        </p:blipFill>
        <p:spPr bwMode="auto">
          <a:xfrm flipH="1">
            <a:off x="2421352" y="4555144"/>
            <a:ext cx="3093647" cy="1567886"/>
          </a:xfrm>
          <a:custGeom>
            <a:avLst/>
            <a:gdLst>
              <a:gd name="connsiteX0" fmla="*/ 3585197 w 3653703"/>
              <a:gd name="connsiteY0" fmla="*/ 0 h 1851727"/>
              <a:gd name="connsiteX1" fmla="*/ 72403 w 3653703"/>
              <a:gd name="connsiteY1" fmla="*/ 0 h 1851727"/>
              <a:gd name="connsiteX2" fmla="*/ 0 w 3653703"/>
              <a:gd name="connsiteY2" fmla="*/ 72403 h 1851727"/>
              <a:gd name="connsiteX3" fmla="*/ 0 w 3653703"/>
              <a:gd name="connsiteY3" fmla="*/ 1779324 h 1851727"/>
              <a:gd name="connsiteX4" fmla="*/ 72403 w 3653703"/>
              <a:gd name="connsiteY4" fmla="*/ 1851727 h 1851727"/>
              <a:gd name="connsiteX5" fmla="*/ 3585197 w 3653703"/>
              <a:gd name="connsiteY5" fmla="*/ 1851727 h 1851727"/>
              <a:gd name="connsiteX6" fmla="*/ 3636394 w 3653703"/>
              <a:gd name="connsiteY6" fmla="*/ 1830521 h 1851727"/>
              <a:gd name="connsiteX7" fmla="*/ 3653703 w 3653703"/>
              <a:gd name="connsiteY7" fmla="*/ 1788733 h 1851727"/>
              <a:gd name="connsiteX8" fmla="*/ 3653703 w 3653703"/>
              <a:gd name="connsiteY8" fmla="*/ 62995 h 1851727"/>
              <a:gd name="connsiteX9" fmla="*/ 3636394 w 3653703"/>
              <a:gd name="connsiteY9" fmla="*/ 21207 h 1851727"/>
              <a:gd name="connsiteX10" fmla="*/ 3585197 w 3653703"/>
              <a:gd name="connsiteY10" fmla="*/ 0 h 1851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53703" h="1851727">
                <a:moveTo>
                  <a:pt x="3585197" y="0"/>
                </a:moveTo>
                <a:lnTo>
                  <a:pt x="72403" y="0"/>
                </a:lnTo>
                <a:cubicBezTo>
                  <a:pt x="32416" y="0"/>
                  <a:pt x="0" y="32416"/>
                  <a:pt x="0" y="72403"/>
                </a:cubicBezTo>
                <a:lnTo>
                  <a:pt x="0" y="1779324"/>
                </a:lnTo>
                <a:cubicBezTo>
                  <a:pt x="0" y="1819311"/>
                  <a:pt x="32416" y="1851727"/>
                  <a:pt x="72403" y="1851727"/>
                </a:cubicBezTo>
                <a:lnTo>
                  <a:pt x="3585197" y="1851727"/>
                </a:lnTo>
                <a:cubicBezTo>
                  <a:pt x="3605190" y="1851727"/>
                  <a:pt x="3623291" y="1843623"/>
                  <a:pt x="3636394" y="1830521"/>
                </a:cubicBezTo>
                <a:lnTo>
                  <a:pt x="3653703" y="1788733"/>
                </a:lnTo>
                <a:lnTo>
                  <a:pt x="3653703" y="62995"/>
                </a:lnTo>
                <a:lnTo>
                  <a:pt x="3636394" y="21207"/>
                </a:lnTo>
                <a:cubicBezTo>
                  <a:pt x="3623291" y="8104"/>
                  <a:pt x="3605190" y="0"/>
                  <a:pt x="358519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팔라우 - 위키백과, 우리 모두의 백과사전">
            <a:extLst>
              <a:ext uri="{FF2B5EF4-FFF2-40B4-BE49-F238E27FC236}">
                <a16:creationId xmlns:a16="http://schemas.microsoft.com/office/drawing/2014/main" id="{38F7EF20-C56F-4092-A76D-6706820C7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329" y="4515684"/>
            <a:ext cx="10668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하와이주의 기 - 위키백과, 우리 모두의 백과사전">
            <a:extLst>
              <a:ext uri="{FF2B5EF4-FFF2-40B4-BE49-F238E27FC236}">
                <a16:creationId xmlns:a16="http://schemas.microsoft.com/office/drawing/2014/main" id="{82BFAB36-136A-4900-8EE0-ABBD901FD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94" y="4515684"/>
            <a:ext cx="1333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태국 &gt; 서비스 제공 국가 &gt; 세계법제정보 | 세계법제정보센터">
            <a:extLst>
              <a:ext uri="{FF2B5EF4-FFF2-40B4-BE49-F238E27FC236}">
                <a16:creationId xmlns:a16="http://schemas.microsoft.com/office/drawing/2014/main" id="{4E3663A7-1A6D-4EA8-B72C-7D180C221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503" y="4515684"/>
            <a:ext cx="10001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D2EC6078-D33F-4E47-9358-039446F6B008}"/>
              </a:ext>
            </a:extLst>
          </p:cNvPr>
          <p:cNvSpPr txBox="1"/>
          <p:nvPr/>
        </p:nvSpPr>
        <p:spPr>
          <a:xfrm>
            <a:off x="1574068" y="3958534"/>
            <a:ext cx="5287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i="0" dirty="0">
                <a:solidFill>
                  <a:srgbClr val="000000"/>
                </a:solidFill>
                <a:effectLst/>
                <a:latin typeface="noto"/>
              </a:rPr>
              <a:t>Sunscreen is the main culprit of coral destruction</a:t>
            </a:r>
            <a:endParaRPr lang="ko-KR" altLang="en-US" sz="2000" dirty="0">
              <a:solidFill>
                <a:srgbClr val="509F98"/>
              </a:solidFill>
              <a:latin typeface="티머니 둥근바람 ExtraBold" panose="02050903000000000000" pitchFamily="18" charset="-127"/>
              <a:ea typeface="티머니 둥근바람 ExtraBold" panose="02050903000000000000" pitchFamily="18" charset="-12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07D030D-BA25-44EE-9247-59EF098435DC}"/>
              </a:ext>
            </a:extLst>
          </p:cNvPr>
          <p:cNvSpPr txBox="1"/>
          <p:nvPr/>
        </p:nvSpPr>
        <p:spPr>
          <a:xfrm>
            <a:off x="6236306" y="5722920"/>
            <a:ext cx="5319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509F98"/>
                </a:solidFill>
                <a:latin typeface="티머니 둥근바람 ExtraBold" panose="02050903000000000000" pitchFamily="18" charset="-127"/>
                <a:ea typeface="티머니 둥근바람 ExtraBold" panose="02050903000000000000" pitchFamily="18" charset="-127"/>
              </a:rPr>
              <a:t>‘SUNSCREEN STOP’</a:t>
            </a:r>
            <a:endParaRPr lang="ko-KR" altLang="en-US" sz="2000" dirty="0">
              <a:solidFill>
                <a:srgbClr val="509F98"/>
              </a:solidFill>
              <a:latin typeface="티머니 둥근바람 ExtraBold" panose="02050903000000000000" pitchFamily="18" charset="-127"/>
              <a:ea typeface="티머니 둥근바람 ExtraBold" panose="02050903000000000000" pitchFamily="18" charset="-127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897EE16-275B-4540-90DC-D6E0DAE6849C}"/>
              </a:ext>
            </a:extLst>
          </p:cNvPr>
          <p:cNvSpPr txBox="1"/>
          <p:nvPr/>
        </p:nvSpPr>
        <p:spPr>
          <a:xfrm>
            <a:off x="927164" y="2902747"/>
            <a:ext cx="2224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800" b="1" i="0" dirty="0">
                <a:solidFill>
                  <a:schemeClr val="bg2">
                    <a:lumMod val="50000"/>
                  </a:schemeClr>
                </a:solidFill>
                <a:effectLst/>
                <a:latin typeface="티머니 둥근바람 ExtraBold" panose="02050903000000000000" pitchFamily="18" charset="-127"/>
                <a:ea typeface="티머니 둥근바람 ExtraBold" panose="02050903000000000000" pitchFamily="18" charset="-127"/>
              </a:rPr>
              <a:t>Cosmetic product</a:t>
            </a:r>
            <a:endParaRPr lang="ko-KR" altLang="en-US" sz="1800" b="1" i="0" dirty="0">
              <a:solidFill>
                <a:schemeClr val="bg2">
                  <a:lumMod val="50000"/>
                </a:schemeClr>
              </a:solidFill>
              <a:effectLst/>
              <a:latin typeface="티머니 둥근바람 ExtraBold" panose="02050903000000000000" pitchFamily="18" charset="-127"/>
              <a:ea typeface="티머니 둥근바람 ExtraBold" panose="02050903000000000000" pitchFamily="18" charset="-12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89028A4-6AEE-4EB3-8C0F-3580502C7872}"/>
              </a:ext>
            </a:extLst>
          </p:cNvPr>
          <p:cNvSpPr txBox="1"/>
          <p:nvPr/>
        </p:nvSpPr>
        <p:spPr>
          <a:xfrm>
            <a:off x="4548023" y="2872901"/>
            <a:ext cx="2574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600" b="0" i="0" dirty="0">
                <a:solidFill>
                  <a:srgbClr val="000000"/>
                </a:solidFill>
                <a:effectLst/>
                <a:latin typeface="noto"/>
              </a:rPr>
              <a:t>Other destruction of marine </a:t>
            </a:r>
            <a:endParaRPr lang="ko-KR" altLang="en-US" sz="1600" b="1" i="0" dirty="0">
              <a:solidFill>
                <a:schemeClr val="bg2">
                  <a:lumMod val="50000"/>
                </a:schemeClr>
              </a:solidFill>
              <a:effectLst/>
              <a:latin typeface="티머니 둥근바람 ExtraBold" panose="02050903000000000000" pitchFamily="18" charset="-127"/>
              <a:ea typeface="티머니 둥근바람 ExtraBold" panose="02050903000000000000" pitchFamily="18" charset="-127"/>
            </a:endParaRPr>
          </a:p>
        </p:txBody>
      </p:sp>
      <p:sp>
        <p:nvSpPr>
          <p:cNvPr id="85" name="화살표: 아래쪽 84">
            <a:extLst>
              <a:ext uri="{FF2B5EF4-FFF2-40B4-BE49-F238E27FC236}">
                <a16:creationId xmlns:a16="http://schemas.microsoft.com/office/drawing/2014/main" id="{5B70C505-B75F-4F9F-A2BE-2C7946F0711B}"/>
              </a:ext>
            </a:extLst>
          </p:cNvPr>
          <p:cNvSpPr/>
          <p:nvPr/>
        </p:nvSpPr>
        <p:spPr>
          <a:xfrm>
            <a:off x="984365" y="3428998"/>
            <a:ext cx="782031" cy="832843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0" name="그룹 89">
            <a:extLst>
              <a:ext uri="{FF2B5EF4-FFF2-40B4-BE49-F238E27FC236}">
                <a16:creationId xmlns:a16="http://schemas.microsoft.com/office/drawing/2014/main" id="{0D471296-0CD1-4C08-879C-4E6616D44813}"/>
              </a:ext>
            </a:extLst>
          </p:cNvPr>
          <p:cNvGrpSpPr/>
          <p:nvPr/>
        </p:nvGrpSpPr>
        <p:grpSpPr>
          <a:xfrm>
            <a:off x="956799" y="4498342"/>
            <a:ext cx="837162" cy="1635777"/>
            <a:chOff x="956799" y="4763333"/>
            <a:chExt cx="837162" cy="1635777"/>
          </a:xfrm>
        </p:grpSpPr>
        <p:pic>
          <p:nvPicPr>
            <p:cNvPr id="88" name="그림 87">
              <a:extLst>
                <a:ext uri="{FF2B5EF4-FFF2-40B4-BE49-F238E27FC236}">
                  <a16:creationId xmlns:a16="http://schemas.microsoft.com/office/drawing/2014/main" id="{45F3EAEF-8636-4979-8845-2A51B503EE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1" t="4996" r="23493" b="8055"/>
            <a:stretch/>
          </p:blipFill>
          <p:spPr>
            <a:xfrm>
              <a:off x="956799" y="4763333"/>
              <a:ext cx="837162" cy="1635777"/>
            </a:xfrm>
            <a:prstGeom prst="rect">
              <a:avLst/>
            </a:prstGeom>
          </p:spPr>
        </p:pic>
        <p:pic>
          <p:nvPicPr>
            <p:cNvPr id="87" name="그림 86">
              <a:extLst>
                <a:ext uri="{FF2B5EF4-FFF2-40B4-BE49-F238E27FC236}">
                  <a16:creationId xmlns:a16="http://schemas.microsoft.com/office/drawing/2014/main" id="{D1F754F1-E40E-40CD-84C8-14AD41133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9554" y="4976469"/>
              <a:ext cx="384514" cy="384514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8266496-D7B9-45E6-920B-2B8D333A8BB8}"/>
                </a:ext>
              </a:extLst>
            </p:cNvPr>
            <p:cNvSpPr txBox="1"/>
            <p:nvPr/>
          </p:nvSpPr>
          <p:spPr>
            <a:xfrm>
              <a:off x="1057844" y="5426075"/>
              <a:ext cx="64793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050" b="1" i="0" dirty="0">
                  <a:solidFill>
                    <a:srgbClr val="DFB44B"/>
                  </a:solidFill>
                  <a:effectLst/>
                  <a:latin typeface="티머니 둥근바람 ExtraBold" panose="02050903000000000000" pitchFamily="18" charset="-127"/>
                  <a:ea typeface="티머니 둥근바람 ExtraBold" panose="02050903000000000000" pitchFamily="18" charset="-127"/>
                </a:rPr>
                <a:t>SUN</a:t>
              </a:r>
            </a:p>
            <a:p>
              <a:pPr algn="ctr"/>
              <a:r>
                <a:rPr lang="en-US" altLang="ko-KR" sz="1050" b="1" i="0" dirty="0">
                  <a:solidFill>
                    <a:srgbClr val="DFB44B"/>
                  </a:solidFill>
                  <a:effectLst/>
                  <a:latin typeface="티머니 둥근바람 ExtraBold" panose="02050903000000000000" pitchFamily="18" charset="-127"/>
                  <a:ea typeface="티머니 둥근바람 ExtraBold" panose="02050903000000000000" pitchFamily="18" charset="-127"/>
                </a:rPr>
                <a:t>Cream</a:t>
              </a:r>
              <a:endParaRPr lang="ko-KR" altLang="en-US" sz="1050" b="1" i="0" dirty="0" err="1">
                <a:solidFill>
                  <a:srgbClr val="DFB44B"/>
                </a:solidFill>
                <a:effectLst/>
                <a:latin typeface="티머니 둥근바람 ExtraBold" panose="02050903000000000000" pitchFamily="18" charset="-127"/>
                <a:ea typeface="티머니 둥근바람 ExtraBold" panose="02050903000000000000" pitchFamily="18" charset="-127"/>
              </a:endParaRPr>
            </a:p>
          </p:txBody>
        </p:sp>
      </p:grpSp>
      <p:cxnSp>
        <p:nvCxnSpPr>
          <p:cNvPr id="91" name="직선 연결선 90">
            <a:extLst>
              <a:ext uri="{FF2B5EF4-FFF2-40B4-BE49-F238E27FC236}">
                <a16:creationId xmlns:a16="http://schemas.microsoft.com/office/drawing/2014/main" id="{B808505E-2536-4071-9DEC-92441E900DA2}"/>
              </a:ext>
            </a:extLst>
          </p:cNvPr>
          <p:cNvCxnSpPr>
            <a:cxnSpLocks/>
          </p:cNvCxnSpPr>
          <p:nvPr/>
        </p:nvCxnSpPr>
        <p:spPr>
          <a:xfrm>
            <a:off x="1989089" y="4451654"/>
            <a:ext cx="0" cy="1759652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이등변 삼각형 91">
            <a:extLst>
              <a:ext uri="{FF2B5EF4-FFF2-40B4-BE49-F238E27FC236}">
                <a16:creationId xmlns:a16="http://schemas.microsoft.com/office/drawing/2014/main" id="{B2BCE086-E9FF-482F-8E86-BE723368FB8A}"/>
              </a:ext>
            </a:extLst>
          </p:cNvPr>
          <p:cNvSpPr/>
          <p:nvPr/>
        </p:nvSpPr>
        <p:spPr>
          <a:xfrm rot="5400000">
            <a:off x="2075007" y="5252254"/>
            <a:ext cx="214037" cy="18451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3" name="직선 연결선 92">
            <a:extLst>
              <a:ext uri="{FF2B5EF4-FFF2-40B4-BE49-F238E27FC236}">
                <a16:creationId xmlns:a16="http://schemas.microsoft.com/office/drawing/2014/main" id="{BD1F9C68-38B5-46CE-8161-278C1D1057C1}"/>
              </a:ext>
            </a:extLst>
          </p:cNvPr>
          <p:cNvCxnSpPr>
            <a:cxnSpLocks/>
          </p:cNvCxnSpPr>
          <p:nvPr/>
        </p:nvCxnSpPr>
        <p:spPr>
          <a:xfrm>
            <a:off x="5846582" y="4451654"/>
            <a:ext cx="0" cy="1759652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이등변 삼각형 93">
            <a:extLst>
              <a:ext uri="{FF2B5EF4-FFF2-40B4-BE49-F238E27FC236}">
                <a16:creationId xmlns:a16="http://schemas.microsoft.com/office/drawing/2014/main" id="{787B2EAC-5AAA-40EE-914B-319A9A273959}"/>
              </a:ext>
            </a:extLst>
          </p:cNvPr>
          <p:cNvSpPr/>
          <p:nvPr/>
        </p:nvSpPr>
        <p:spPr>
          <a:xfrm rot="5400000">
            <a:off x="5932500" y="5252254"/>
            <a:ext cx="214037" cy="18451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7A7C15A-42A1-475E-B668-6ADDC41735AA}"/>
              </a:ext>
            </a:extLst>
          </p:cNvPr>
          <p:cNvSpPr txBox="1"/>
          <p:nvPr/>
        </p:nvSpPr>
        <p:spPr>
          <a:xfrm>
            <a:off x="6375768" y="5160259"/>
            <a:ext cx="1334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0" i="0" dirty="0">
                <a:solidFill>
                  <a:srgbClr val="000000"/>
                </a:solidFill>
                <a:effectLst/>
                <a:latin typeface="noto"/>
              </a:rPr>
              <a:t>Hawaii</a:t>
            </a:r>
            <a:endParaRPr lang="ko-KR" altLang="en-US" sz="1100" b="1" i="0" dirty="0">
              <a:solidFill>
                <a:schemeClr val="bg2">
                  <a:lumMod val="50000"/>
                </a:schemeClr>
              </a:solidFill>
              <a:effectLst/>
              <a:latin typeface="티머니 둥근바람 ExtraBold" panose="02050903000000000000" pitchFamily="18" charset="-127"/>
              <a:ea typeface="티머니 둥근바람 ExtraBold" panose="02050903000000000000" pitchFamily="18" charset="-127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2272D4E-C222-4D7B-B6C8-8C747FE669EF}"/>
              </a:ext>
            </a:extLst>
          </p:cNvPr>
          <p:cNvSpPr txBox="1"/>
          <p:nvPr/>
        </p:nvSpPr>
        <p:spPr>
          <a:xfrm>
            <a:off x="7863329" y="5156998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0" i="0" dirty="0">
                <a:solidFill>
                  <a:srgbClr val="000000"/>
                </a:solidFill>
                <a:effectLst/>
                <a:latin typeface="noto"/>
              </a:rPr>
              <a:t>Palau</a:t>
            </a:r>
            <a:endParaRPr lang="ko-KR" altLang="en-US" sz="1100" b="1" i="0" dirty="0">
              <a:solidFill>
                <a:schemeClr val="bg2">
                  <a:lumMod val="50000"/>
                </a:schemeClr>
              </a:solidFill>
              <a:effectLst/>
              <a:latin typeface="티머니 둥근바람 ExtraBold" panose="02050903000000000000" pitchFamily="18" charset="-127"/>
              <a:ea typeface="티머니 둥근바람 ExtraBold" panose="02050903000000000000" pitchFamily="18" charset="-127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A8A4FC1-939D-4FF1-9AC6-B01338E6A4C1}"/>
              </a:ext>
            </a:extLst>
          </p:cNvPr>
          <p:cNvSpPr txBox="1"/>
          <p:nvPr/>
        </p:nvSpPr>
        <p:spPr>
          <a:xfrm>
            <a:off x="9126165" y="5157948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0" i="0" dirty="0">
                <a:solidFill>
                  <a:srgbClr val="000000"/>
                </a:solidFill>
                <a:effectLst/>
                <a:latin typeface="noto"/>
              </a:rPr>
              <a:t>Thailand</a:t>
            </a:r>
            <a:endParaRPr lang="ko-KR" altLang="en-US" sz="1100" b="1" i="0" dirty="0">
              <a:solidFill>
                <a:schemeClr val="bg2">
                  <a:lumMod val="50000"/>
                </a:schemeClr>
              </a:solidFill>
              <a:effectLst/>
              <a:latin typeface="티머니 둥근바람 ExtraBold" panose="02050903000000000000" pitchFamily="18" charset="-127"/>
              <a:ea typeface="티머니 둥근바람 ExtraBold" panose="02050903000000000000" pitchFamily="18" charset="-127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2A5D725-7385-4468-B2A8-EF4BAB9CD11F}"/>
              </a:ext>
            </a:extLst>
          </p:cNvPr>
          <p:cNvSpPr txBox="1"/>
          <p:nvPr/>
        </p:nvSpPr>
        <p:spPr>
          <a:xfrm>
            <a:off x="10407218" y="5158117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0" dirty="0">
                <a:solidFill>
                  <a:schemeClr val="bg2">
                    <a:lumMod val="50000"/>
                  </a:schemeClr>
                </a:solidFill>
                <a:effectLst/>
                <a:latin typeface="티머니 둥근바람 ExtraBold" panose="02050903000000000000" pitchFamily="18" charset="-127"/>
                <a:ea typeface="티머니 둥근바람 ExtraBold" panose="02050903000000000000" pitchFamily="18" charset="-127"/>
              </a:rPr>
              <a:t>ABC Islands</a:t>
            </a:r>
            <a:r>
              <a:rPr lang="ko-KR" altLang="en-US" sz="1100" b="1" i="0" dirty="0">
                <a:solidFill>
                  <a:schemeClr val="bg2">
                    <a:lumMod val="50000"/>
                  </a:schemeClr>
                </a:solidFill>
                <a:effectLst/>
                <a:latin typeface="티머니 둥근바람 ExtraBold" panose="02050903000000000000" pitchFamily="18" charset="-127"/>
                <a:ea typeface="티머니 둥근바람 ExtraBold" panose="02050903000000000000" pitchFamily="18" charset="-127"/>
              </a:rPr>
              <a:t> </a:t>
            </a:r>
          </a:p>
        </p:txBody>
      </p:sp>
      <p:pic>
        <p:nvPicPr>
          <p:cNvPr id="9220" name="Picture 4" descr="보네르섬에 대한 이미지 검색결과">
            <a:extLst>
              <a:ext uri="{FF2B5EF4-FFF2-40B4-BE49-F238E27FC236}">
                <a16:creationId xmlns:a16="http://schemas.microsoft.com/office/drawing/2014/main" id="{2C12205B-20CC-41E7-9350-A23A8DF72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178" y="4515684"/>
            <a:ext cx="100288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16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사각형: 둥근 모서리 72">
            <a:extLst>
              <a:ext uri="{FF2B5EF4-FFF2-40B4-BE49-F238E27FC236}">
                <a16:creationId xmlns:a16="http://schemas.microsoft.com/office/drawing/2014/main" id="{4898C59B-7F1C-4F82-9DBF-91728D467D6A}"/>
              </a:ext>
            </a:extLst>
          </p:cNvPr>
          <p:cNvSpPr/>
          <p:nvPr/>
        </p:nvSpPr>
        <p:spPr>
          <a:xfrm>
            <a:off x="4575648" y="1579092"/>
            <a:ext cx="6814090" cy="85900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C4C3D791-18B0-44C3-923D-B3734D1A2B09}"/>
              </a:ext>
            </a:extLst>
          </p:cNvPr>
          <p:cNvGrpSpPr/>
          <p:nvPr/>
        </p:nvGrpSpPr>
        <p:grpSpPr>
          <a:xfrm>
            <a:off x="817740" y="1064508"/>
            <a:ext cx="2543503" cy="4157427"/>
            <a:chOff x="1825297" y="1445459"/>
            <a:chExt cx="2251403" cy="3679981"/>
          </a:xfrm>
        </p:grpSpPr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E2F3383F-4989-4E83-9F87-859BCE557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02807">
              <a:off x="3483488" y="2130625"/>
              <a:ext cx="593212" cy="593212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18FED0D2-07DA-4B67-97DA-FB79DE1D5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6429">
              <a:off x="1878643" y="2664040"/>
              <a:ext cx="706010" cy="706010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FBF7351F-B655-4ACC-AAE0-533A92674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02452" flipH="1">
              <a:off x="2695209" y="2934823"/>
              <a:ext cx="1340259" cy="1340259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E73B5698-BC2A-4DEF-9DA6-A78DAE606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2717">
              <a:off x="1825297" y="3667334"/>
              <a:ext cx="1139014" cy="1139014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BB929734-48C9-44C3-861F-BB10CF549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85380">
              <a:off x="2152170" y="4492330"/>
              <a:ext cx="603839" cy="603838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5536B2F1-4864-451D-8691-09AB7F7682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69" b="34342"/>
            <a:stretch/>
          </p:blipFill>
          <p:spPr>
            <a:xfrm>
              <a:off x="2740335" y="4666275"/>
              <a:ext cx="1250007" cy="449861"/>
            </a:xfrm>
            <a:prstGeom prst="rect">
              <a:avLst/>
            </a:prstGeom>
          </p:spPr>
        </p:pic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26E4A442-3E0B-4A71-8313-59BC1E6F97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94" t="3594" r="34245" b="4168"/>
            <a:stretch/>
          </p:blipFill>
          <p:spPr>
            <a:xfrm>
              <a:off x="2170476" y="1445459"/>
              <a:ext cx="1679179" cy="3679981"/>
            </a:xfrm>
            <a:custGeom>
              <a:avLst/>
              <a:gdLst>
                <a:gd name="connsiteX0" fmla="*/ 0 w 1679179"/>
                <a:gd name="connsiteY0" fmla="*/ 0 h 3679981"/>
                <a:gd name="connsiteX1" fmla="*/ 1679179 w 1679179"/>
                <a:gd name="connsiteY1" fmla="*/ 0 h 3679981"/>
                <a:gd name="connsiteX2" fmla="*/ 1679179 w 1679179"/>
                <a:gd name="connsiteY2" fmla="*/ 518038 h 3679981"/>
                <a:gd name="connsiteX3" fmla="*/ 1626155 w 1679179"/>
                <a:gd name="connsiteY3" fmla="*/ 512321 h 3679981"/>
                <a:gd name="connsiteX4" fmla="*/ 1378061 w 1679179"/>
                <a:gd name="connsiteY4" fmla="*/ 2813515 h 3679981"/>
                <a:gd name="connsiteX5" fmla="*/ 1382960 w 1679179"/>
                <a:gd name="connsiteY5" fmla="*/ 2814044 h 3679981"/>
                <a:gd name="connsiteX6" fmla="*/ 1367832 w 1679179"/>
                <a:gd name="connsiteY6" fmla="*/ 2878371 h 3679981"/>
                <a:gd name="connsiteX7" fmla="*/ 1352459 w 1679179"/>
                <a:gd name="connsiteY7" fmla="*/ 2878371 h 3679981"/>
                <a:gd name="connsiteX8" fmla="*/ 1352459 w 1679179"/>
                <a:gd name="connsiteY8" fmla="*/ 3596458 h 3679981"/>
                <a:gd name="connsiteX9" fmla="*/ 1347424 w 1679179"/>
                <a:gd name="connsiteY9" fmla="*/ 3602792 h 3679981"/>
                <a:gd name="connsiteX10" fmla="*/ 871174 w 1679179"/>
                <a:gd name="connsiteY10" fmla="*/ 3678992 h 3679981"/>
                <a:gd name="connsiteX11" fmla="*/ 423499 w 1679179"/>
                <a:gd name="connsiteY11" fmla="*/ 3637717 h 3679981"/>
                <a:gd name="connsiteX12" fmla="*/ 359206 w 1679179"/>
                <a:gd name="connsiteY12" fmla="*/ 3558342 h 3679981"/>
                <a:gd name="connsiteX13" fmla="*/ 357484 w 1679179"/>
                <a:gd name="connsiteY13" fmla="*/ 3548787 h 3679981"/>
                <a:gd name="connsiteX14" fmla="*/ 357484 w 1679179"/>
                <a:gd name="connsiteY14" fmla="*/ 2866625 h 3679981"/>
                <a:gd name="connsiteX15" fmla="*/ 326611 w 1679179"/>
                <a:gd name="connsiteY15" fmla="*/ 2866625 h 3679981"/>
                <a:gd name="connsiteX16" fmla="*/ 338282 w 1679179"/>
                <a:gd name="connsiteY16" fmla="*/ 2865411 h 3679981"/>
                <a:gd name="connsiteX17" fmla="*/ 92731 w 1679179"/>
                <a:gd name="connsiteY17" fmla="*/ 504279 h 3679981"/>
                <a:gd name="connsiteX18" fmla="*/ 0 w 1679179"/>
                <a:gd name="connsiteY18" fmla="*/ 513922 h 367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9179" h="3679981">
                  <a:moveTo>
                    <a:pt x="0" y="0"/>
                  </a:moveTo>
                  <a:lnTo>
                    <a:pt x="1679179" y="0"/>
                  </a:lnTo>
                  <a:lnTo>
                    <a:pt x="1679179" y="518038"/>
                  </a:lnTo>
                  <a:lnTo>
                    <a:pt x="1626155" y="512321"/>
                  </a:lnTo>
                  <a:lnTo>
                    <a:pt x="1378061" y="2813515"/>
                  </a:lnTo>
                  <a:lnTo>
                    <a:pt x="1382960" y="2814044"/>
                  </a:lnTo>
                  <a:lnTo>
                    <a:pt x="1367832" y="2878371"/>
                  </a:lnTo>
                  <a:lnTo>
                    <a:pt x="1352459" y="2878371"/>
                  </a:lnTo>
                  <a:lnTo>
                    <a:pt x="1352459" y="3596458"/>
                  </a:lnTo>
                  <a:lnTo>
                    <a:pt x="1347424" y="3602792"/>
                  </a:lnTo>
                  <a:cubicBezTo>
                    <a:pt x="1252703" y="3672113"/>
                    <a:pt x="1025161" y="3673171"/>
                    <a:pt x="871174" y="3678992"/>
                  </a:cubicBezTo>
                  <a:cubicBezTo>
                    <a:pt x="717187" y="3684813"/>
                    <a:pt x="511870" y="3664175"/>
                    <a:pt x="423499" y="3637717"/>
                  </a:cubicBezTo>
                  <a:cubicBezTo>
                    <a:pt x="379314" y="3624488"/>
                    <a:pt x="365423" y="3587976"/>
                    <a:pt x="359206" y="3558342"/>
                  </a:cubicBezTo>
                  <a:lnTo>
                    <a:pt x="357484" y="3548787"/>
                  </a:lnTo>
                  <a:lnTo>
                    <a:pt x="357484" y="2866625"/>
                  </a:lnTo>
                  <a:lnTo>
                    <a:pt x="326611" y="2866625"/>
                  </a:lnTo>
                  <a:lnTo>
                    <a:pt x="338282" y="2865411"/>
                  </a:lnTo>
                  <a:lnTo>
                    <a:pt x="92731" y="504279"/>
                  </a:lnTo>
                  <a:lnTo>
                    <a:pt x="0" y="513922"/>
                  </a:lnTo>
                  <a:close/>
                </a:path>
              </a:pathLst>
            </a:cu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91D46C7E-70A3-4ED0-9A71-13287A3F6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6648" y="4708505"/>
              <a:ext cx="226279" cy="226279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55725823-C44A-44F6-A93C-9CA43D0AF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0094" y="4936711"/>
              <a:ext cx="139122" cy="139122"/>
            </a:xfrm>
            <a:prstGeom prst="rect">
              <a:avLst/>
            </a:prstGeom>
          </p:spPr>
        </p:pic>
      </p:grp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9E2E5087-EFE9-4CFB-B33F-CA943B7D93E3}"/>
              </a:ext>
            </a:extLst>
          </p:cNvPr>
          <p:cNvSpPr/>
          <p:nvPr/>
        </p:nvSpPr>
        <p:spPr>
          <a:xfrm>
            <a:off x="1001158" y="5329836"/>
            <a:ext cx="2367277" cy="141579"/>
          </a:xfrm>
          <a:prstGeom prst="roundRect">
            <a:avLst>
              <a:gd name="adj" fmla="val 50000"/>
            </a:avLst>
          </a:prstGeom>
          <a:solidFill>
            <a:srgbClr val="509F98">
              <a:alpha val="7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18D7A19-2576-49E3-A2E1-7CB65EC3D12C}"/>
              </a:ext>
            </a:extLst>
          </p:cNvPr>
          <p:cNvSpPr txBox="1"/>
          <p:nvPr/>
        </p:nvSpPr>
        <p:spPr>
          <a:xfrm>
            <a:off x="903189" y="356021"/>
            <a:ext cx="2889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티머니 둥근바람 ExtraBold" panose="02050903000000000000" pitchFamily="18" charset="-127"/>
                <a:ea typeface="티머니 둥근바람 ExtraBold" panose="02050903000000000000" pitchFamily="18" charset="-127"/>
              </a:rPr>
              <a:t>SOS 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noto"/>
              </a:rPr>
              <a:t>product descriptions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티머니 둥근바람 ExtraBold" panose="02050903000000000000" pitchFamily="18" charset="-127"/>
                <a:ea typeface="티머니 둥근바람 ExtraBold" panose="02050903000000000000" pitchFamily="18" charset="-127"/>
              </a:rPr>
              <a:t> 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티머니 둥근바람 ExtraBold" panose="02050903000000000000" pitchFamily="18" charset="-127"/>
              <a:ea typeface="티머니 둥근바람 ExtraBold" panose="02050903000000000000" pitchFamily="18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39D1A565-A750-4F4A-8D53-2D797F095C3D}"/>
              </a:ext>
            </a:extLst>
          </p:cNvPr>
          <p:cNvSpPr/>
          <p:nvPr/>
        </p:nvSpPr>
        <p:spPr>
          <a:xfrm>
            <a:off x="4566624" y="2479881"/>
            <a:ext cx="1143152" cy="426489"/>
          </a:xfrm>
          <a:prstGeom prst="rect">
            <a:avLst/>
          </a:prstGeom>
          <a:solidFill>
            <a:srgbClr val="509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0" i="0" dirty="0">
                <a:solidFill>
                  <a:schemeClr val="bg1"/>
                </a:solidFill>
                <a:effectLst/>
                <a:latin typeface="noto"/>
              </a:rPr>
              <a:t>Strong blocking</a:t>
            </a:r>
            <a:endParaRPr lang="ko-KR" altLang="en-US" sz="1600" dirty="0">
              <a:solidFill>
                <a:schemeClr val="bg1"/>
              </a:solidFill>
              <a:latin typeface="티머니 둥근바람 Regular" panose="02050503000000000000" pitchFamily="18" charset="-127"/>
              <a:ea typeface="티머니 둥근바람 Regular" panose="02050503000000000000" pitchFamily="18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DDABF0-4625-447C-87A0-120E569D3B3B}"/>
              </a:ext>
            </a:extLst>
          </p:cNvPr>
          <p:cNvSpPr txBox="1"/>
          <p:nvPr/>
        </p:nvSpPr>
        <p:spPr>
          <a:xfrm>
            <a:off x="5709776" y="2370829"/>
            <a:ext cx="6129970" cy="131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FontTx/>
              <a:buChar char="-"/>
            </a:pPr>
            <a:r>
              <a:rPr lang="en-US" altLang="ko-KR" sz="1400" b="0" i="0" dirty="0">
                <a:solidFill>
                  <a:srgbClr val="000000"/>
                </a:solidFill>
                <a:effectLst/>
                <a:latin typeface="noto"/>
              </a:rPr>
              <a:t>UVA Blocking, UVB Blocking, Infrared Blocking, Ultrafine Dust Blocking</a:t>
            </a:r>
          </a:p>
          <a:p>
            <a:pPr marL="171450" indent="-171450">
              <a:lnSpc>
                <a:spcPct val="200000"/>
              </a:lnSpc>
              <a:buFontTx/>
              <a:buChar char="-"/>
            </a:pPr>
            <a:r>
              <a:rPr lang="en-US" altLang="ko-KR" sz="1400" b="0" i="0" dirty="0">
                <a:solidFill>
                  <a:srgbClr val="000000"/>
                </a:solidFill>
                <a:effectLst/>
                <a:latin typeface="noto"/>
              </a:rPr>
              <a:t>20 types of skin-free ingredients, certified vegan, and tested for skin irritation</a:t>
            </a:r>
          </a:p>
          <a:p>
            <a:pPr marL="171450" indent="-171450">
              <a:lnSpc>
                <a:spcPct val="200000"/>
              </a:lnSpc>
              <a:buFontTx/>
              <a:buChar char="-"/>
            </a:pPr>
            <a:r>
              <a:rPr lang="en-US" altLang="ko-KR" sz="1400" b="0" i="0" dirty="0">
                <a:solidFill>
                  <a:srgbClr val="000000"/>
                </a:solidFill>
                <a:effectLst/>
                <a:latin typeface="noto"/>
              </a:rPr>
              <a:t>Oxybenzone-free, oxy-</a:t>
            </a:r>
            <a:r>
              <a:rPr lang="en-US" altLang="ko-KR" sz="1400" b="0" i="0" dirty="0" err="1">
                <a:solidFill>
                  <a:srgbClr val="000000"/>
                </a:solidFill>
                <a:effectLst/>
                <a:latin typeface="noto"/>
              </a:rPr>
              <a:t>noxate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noto"/>
              </a:rPr>
              <a:t>-free sun care for coral relief</a:t>
            </a:r>
            <a:endParaRPr lang="en-US" altLang="ko-KR" sz="1400" b="1" dirty="0">
              <a:solidFill>
                <a:schemeClr val="tx1">
                  <a:lumMod val="50000"/>
                  <a:lumOff val="50000"/>
                </a:schemeClr>
              </a:solidFill>
              <a:latin typeface="티머니 둥근바람 Regular" panose="02050503000000000000" pitchFamily="18" charset="-127"/>
              <a:ea typeface="티머니 둥근바람 Regular" panose="02050503000000000000" pitchFamily="18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43FF72D-55ED-4EF4-9D0B-2DD0AFA14009}"/>
              </a:ext>
            </a:extLst>
          </p:cNvPr>
          <p:cNvSpPr txBox="1"/>
          <p:nvPr/>
        </p:nvSpPr>
        <p:spPr>
          <a:xfrm>
            <a:off x="6537186" y="4211527"/>
            <a:ext cx="1770138" cy="1261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400" b="0" i="0" dirty="0">
                <a:solidFill>
                  <a:srgbClr val="000000"/>
                </a:solidFill>
                <a:effectLst/>
                <a:latin typeface="noto"/>
              </a:rPr>
              <a:t>Wound healing ointment ingredients </a:t>
            </a:r>
          </a:p>
          <a:p>
            <a:pPr>
              <a:lnSpc>
                <a:spcPct val="130000"/>
              </a:lnSpc>
            </a:pPr>
            <a:endParaRPr lang="en-US" altLang="ko-KR" sz="1400" dirty="0">
              <a:solidFill>
                <a:srgbClr val="000000"/>
              </a:solidFill>
              <a:latin typeface="noto"/>
            </a:endParaRPr>
          </a:p>
          <a:p>
            <a:pPr>
              <a:lnSpc>
                <a:spcPct val="130000"/>
              </a:lnSpc>
            </a:pPr>
            <a:r>
              <a:rPr lang="en-US" altLang="ko-KR" b="0" i="0" dirty="0" err="1">
                <a:solidFill>
                  <a:srgbClr val="000000"/>
                </a:solidFill>
                <a:effectLst/>
                <a:latin typeface="noto"/>
              </a:rPr>
              <a:t>Dex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 Panthenol</a:t>
            </a:r>
            <a:endParaRPr lang="en-US" altLang="ko-KR" b="1" dirty="0">
              <a:solidFill>
                <a:schemeClr val="tx1">
                  <a:lumMod val="50000"/>
                  <a:lumOff val="50000"/>
                </a:schemeClr>
              </a:solidFill>
              <a:latin typeface="티머니 둥근바람 Regular" panose="02050503000000000000" pitchFamily="18" charset="-127"/>
              <a:ea typeface="티머니 둥근바람 Regular" panose="02050503000000000000" pitchFamily="18" charset="-12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F84720D-8AF4-4D08-A84C-2B7D770D8450}"/>
              </a:ext>
            </a:extLst>
          </p:cNvPr>
          <p:cNvSpPr txBox="1"/>
          <p:nvPr/>
        </p:nvSpPr>
        <p:spPr>
          <a:xfrm>
            <a:off x="9932079" y="4084530"/>
            <a:ext cx="1495150" cy="1366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b="0" i="0" dirty="0">
                <a:solidFill>
                  <a:srgbClr val="000000"/>
                </a:solidFill>
                <a:effectLst/>
                <a:latin typeface="noto"/>
              </a:rPr>
              <a:t>Up to 10 layers of skin</a:t>
            </a:r>
            <a:br>
              <a:rPr lang="en-US" altLang="ko-KR" sz="1400" dirty="0"/>
            </a:br>
            <a:r>
              <a:rPr lang="en-US" altLang="ko-KR" sz="1400" b="0" i="0" dirty="0">
                <a:solidFill>
                  <a:srgbClr val="000000"/>
                </a:solidFill>
                <a:effectLst/>
                <a:latin typeface="noto"/>
              </a:rPr>
              <a:t>It helps absorb</a:t>
            </a:r>
            <a:br>
              <a:rPr lang="en-US" altLang="ko-KR" sz="1400" dirty="0"/>
            </a:br>
            <a:br>
              <a:rPr lang="en-US" altLang="ko-KR" sz="1400" dirty="0"/>
            </a:br>
            <a:r>
              <a:rPr lang="en-US" altLang="ko-KR" sz="1400" b="0" i="0" dirty="0">
                <a:solidFill>
                  <a:srgbClr val="000000"/>
                </a:solidFill>
                <a:effectLst/>
                <a:latin typeface="noto"/>
              </a:rPr>
              <a:t>Elastic liposome</a:t>
            </a:r>
            <a:endParaRPr lang="en-US" altLang="ko-KR" sz="1400" b="1" dirty="0">
              <a:solidFill>
                <a:schemeClr val="tx1">
                  <a:lumMod val="50000"/>
                  <a:lumOff val="50000"/>
                </a:schemeClr>
              </a:solidFill>
              <a:latin typeface="티머니 둥근바람 Regular" panose="02050503000000000000" pitchFamily="18" charset="-127"/>
              <a:ea typeface="티머니 둥근바람 Regular" panose="02050503000000000000" pitchFamily="18" charset="-127"/>
            </a:endParaRPr>
          </a:p>
        </p:txBody>
      </p:sp>
      <p:pic>
        <p:nvPicPr>
          <p:cNvPr id="52" name="그림 51">
            <a:extLst>
              <a:ext uri="{FF2B5EF4-FFF2-40B4-BE49-F238E27FC236}">
                <a16:creationId xmlns:a16="http://schemas.microsoft.com/office/drawing/2014/main" id="{CBD854AC-556C-4ADA-A13B-7C548FAA950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178" y="3968919"/>
            <a:ext cx="1425497" cy="1139922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BE1B3F66-8784-472C-903C-706D5C55E76D}"/>
              </a:ext>
            </a:extLst>
          </p:cNvPr>
          <p:cNvSpPr txBox="1"/>
          <p:nvPr/>
        </p:nvSpPr>
        <p:spPr>
          <a:xfrm>
            <a:off x="4467432" y="1097097"/>
            <a:ext cx="7042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rgbClr val="509F98"/>
                </a:solidFill>
                <a:latin typeface="티머니 둥근바람 ExtraBold" panose="02050903000000000000" pitchFamily="18" charset="-127"/>
                <a:ea typeface="티머니 둥근바람 ExtraBold" panose="02050903000000000000" pitchFamily="18" charset="-127"/>
              </a:rPr>
              <a:t>S</a:t>
            </a:r>
            <a:r>
              <a:rPr lang="en-US" altLang="ko-K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티머니 둥근바람 ExtraBold" panose="02050903000000000000" pitchFamily="18" charset="-127"/>
                <a:ea typeface="티머니 둥근바람 ExtraBold" panose="02050903000000000000" pitchFamily="18" charset="-127"/>
              </a:rPr>
              <a:t>afe</a:t>
            </a:r>
            <a:r>
              <a:rPr lang="en-US" altLang="ko-KR" sz="2400" dirty="0">
                <a:solidFill>
                  <a:schemeClr val="bg1"/>
                </a:solidFill>
                <a:latin typeface="티머니 둥근바람 ExtraBold" panose="02050903000000000000" pitchFamily="18" charset="-127"/>
                <a:ea typeface="티머니 둥근바람 ExtraBold" panose="02050903000000000000" pitchFamily="18" charset="-127"/>
              </a:rPr>
              <a:t> </a:t>
            </a:r>
            <a:r>
              <a:rPr lang="en-US" altLang="ko-KR" sz="2400" dirty="0">
                <a:solidFill>
                  <a:srgbClr val="509F98"/>
                </a:solidFill>
                <a:latin typeface="티머니 둥근바람 ExtraBold" panose="02050903000000000000" pitchFamily="18" charset="-127"/>
                <a:ea typeface="티머니 둥근바람 ExtraBold" panose="02050903000000000000" pitchFamily="18" charset="-127"/>
              </a:rPr>
              <a:t>O</a:t>
            </a:r>
            <a:r>
              <a:rPr lang="en-US" altLang="ko-K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티머니 둥근바람 ExtraBold" panose="02050903000000000000" pitchFamily="18" charset="-127"/>
                <a:ea typeface="티머니 둥근바람 ExtraBold" panose="02050903000000000000" pitchFamily="18" charset="-127"/>
              </a:rPr>
              <a:t>cean</a:t>
            </a:r>
            <a:r>
              <a:rPr lang="en-US" altLang="ko-KR" sz="2400" dirty="0">
                <a:solidFill>
                  <a:schemeClr val="bg1"/>
                </a:solidFill>
                <a:latin typeface="티머니 둥근바람 ExtraBold" panose="02050903000000000000" pitchFamily="18" charset="-127"/>
                <a:ea typeface="티머니 둥근바람 ExtraBold" panose="02050903000000000000" pitchFamily="18" charset="-127"/>
              </a:rPr>
              <a:t> </a:t>
            </a:r>
            <a:r>
              <a:rPr lang="en-US" altLang="ko-KR" sz="2400" dirty="0">
                <a:solidFill>
                  <a:srgbClr val="509F98"/>
                </a:solidFill>
                <a:latin typeface="티머니 둥근바람 ExtraBold" panose="02050903000000000000" pitchFamily="18" charset="-127"/>
                <a:ea typeface="티머니 둥근바람 ExtraBold" panose="02050903000000000000" pitchFamily="18" charset="-127"/>
              </a:rPr>
              <a:t>S</a:t>
            </a:r>
            <a:r>
              <a:rPr lang="en-US" altLang="ko-K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티머니 둥근바람 ExtraBold" panose="02050903000000000000" pitchFamily="18" charset="-127"/>
                <a:ea typeface="티머니 둥근바람 ExtraBold" panose="02050903000000000000" pitchFamily="18" charset="-127"/>
              </a:rPr>
              <a:t>un cream 50ml ▶  $</a:t>
            </a:r>
            <a:r>
              <a:rPr lang="en-US" altLang="ko-KR" sz="2400" dirty="0">
                <a:solidFill>
                  <a:srgbClr val="509F98"/>
                </a:solidFill>
                <a:latin typeface="티머니 둥근바람 ExtraBold" panose="02050903000000000000" pitchFamily="18" charset="-127"/>
                <a:ea typeface="티머니 둥근바람 ExtraBold" panose="02050903000000000000" pitchFamily="18" charset="-127"/>
              </a:rPr>
              <a:t>20</a:t>
            </a:r>
            <a:endParaRPr lang="ko-KR" altLang="en-US" sz="2400" dirty="0">
              <a:solidFill>
                <a:srgbClr val="509F98"/>
              </a:solidFill>
              <a:latin typeface="티머니 둥근바람 ExtraBold" panose="02050903000000000000" pitchFamily="18" charset="-127"/>
              <a:ea typeface="티머니 둥근바람 ExtraBold" panose="02050903000000000000" pitchFamily="18" charset="-127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7B80972-0924-499B-9DA9-6A0FB1E78CBA}"/>
              </a:ext>
            </a:extLst>
          </p:cNvPr>
          <p:cNvSpPr txBox="1"/>
          <p:nvPr/>
        </p:nvSpPr>
        <p:spPr>
          <a:xfrm>
            <a:off x="4700729" y="2013181"/>
            <a:ext cx="680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509F98"/>
                </a:solidFill>
                <a:latin typeface="티머니 둥근바람 ExtraBold" panose="02050903000000000000" pitchFamily="18" charset="-127"/>
                <a:ea typeface="티머니 둥근바람 ExtraBold" panose="02050903000000000000" pitchFamily="18" charset="-127"/>
              </a:rPr>
              <a:t>[SOS 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noto"/>
              </a:rPr>
              <a:t>Product Overview</a:t>
            </a:r>
            <a:r>
              <a:rPr lang="en-US" altLang="ko-KR" sz="2000" dirty="0">
                <a:solidFill>
                  <a:srgbClr val="509F98"/>
                </a:solidFill>
                <a:latin typeface="티머니 둥근바람 ExtraBold" panose="02050903000000000000" pitchFamily="18" charset="-127"/>
                <a:ea typeface="티머니 둥근바람 ExtraBold" panose="02050903000000000000" pitchFamily="18" charset="-127"/>
              </a:rPr>
              <a:t>]</a:t>
            </a:r>
            <a:endParaRPr lang="ko-KR" altLang="en-US" sz="2000" dirty="0">
              <a:solidFill>
                <a:srgbClr val="509F98"/>
              </a:solidFill>
              <a:latin typeface="티머니 둥근바람 ExtraBold" panose="02050903000000000000" pitchFamily="18" charset="-127"/>
              <a:ea typeface="티머니 둥근바람 ExtraBold" panose="02050903000000000000" pitchFamily="18" charset="-127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BBD318C5-DF04-49E3-9743-121EE9A11415}"/>
              </a:ext>
            </a:extLst>
          </p:cNvPr>
          <p:cNvSpPr/>
          <p:nvPr/>
        </p:nvSpPr>
        <p:spPr>
          <a:xfrm>
            <a:off x="4575648" y="3003127"/>
            <a:ext cx="1134128" cy="335273"/>
          </a:xfrm>
          <a:prstGeom prst="rect">
            <a:avLst/>
          </a:prstGeom>
          <a:solidFill>
            <a:srgbClr val="509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0" i="0" dirty="0">
                <a:solidFill>
                  <a:schemeClr val="bg1"/>
                </a:solidFill>
                <a:effectLst/>
                <a:latin typeface="noto"/>
              </a:rPr>
              <a:t>Skin safety</a:t>
            </a:r>
            <a:endParaRPr lang="ko-KR" altLang="en-US" sz="1600" dirty="0">
              <a:solidFill>
                <a:schemeClr val="bg1"/>
              </a:solidFill>
              <a:latin typeface="티머니 둥근바람 Regular" panose="02050503000000000000" pitchFamily="18" charset="-127"/>
              <a:ea typeface="티머니 둥근바람 Regular" panose="02050503000000000000" pitchFamily="18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1C97D5F1-CAD8-46DC-A140-73885722F0A4}"/>
              </a:ext>
            </a:extLst>
          </p:cNvPr>
          <p:cNvSpPr/>
          <p:nvPr/>
        </p:nvSpPr>
        <p:spPr>
          <a:xfrm>
            <a:off x="4575648" y="3425172"/>
            <a:ext cx="1134128" cy="335273"/>
          </a:xfrm>
          <a:prstGeom prst="rect">
            <a:avLst/>
          </a:prstGeom>
          <a:solidFill>
            <a:srgbClr val="509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티머니 둥근바람 Regular" panose="02050503000000000000" pitchFamily="18" charset="-127"/>
                <a:ea typeface="티머니 둥근바람 Regular" panose="02050503000000000000" pitchFamily="18" charset="-127"/>
              </a:rPr>
              <a:t>Sea</a:t>
            </a:r>
            <a:r>
              <a:rPr lang="ko-KR" altLang="en-US" sz="1600" dirty="0">
                <a:latin typeface="티머니 둥근바람 Regular" panose="02050503000000000000" pitchFamily="18" charset="-127"/>
                <a:ea typeface="티머니 둥근바람 Regular" panose="02050503000000000000" pitchFamily="18" charset="-127"/>
              </a:rPr>
              <a:t> </a:t>
            </a:r>
            <a:r>
              <a:rPr lang="en-US" altLang="ko-KR" sz="1600" dirty="0" err="1">
                <a:latin typeface="티머니 둥근바람 Regular" panose="02050503000000000000" pitchFamily="18" charset="-127"/>
                <a:ea typeface="티머니 둥근바람 Regular" panose="02050503000000000000" pitchFamily="18" charset="-127"/>
              </a:rPr>
              <a:t>Safrty</a:t>
            </a:r>
            <a:endParaRPr lang="ko-KR" altLang="en-US" sz="1600" dirty="0">
              <a:latin typeface="티머니 둥근바람 Regular" panose="02050503000000000000" pitchFamily="18" charset="-127"/>
              <a:ea typeface="티머니 둥근바람 Regular" panose="02050503000000000000" pitchFamily="18" charset="-127"/>
            </a:endParaRP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DBE6A636-4D5D-4BD6-B48F-4EE5D6D4B3A3}"/>
              </a:ext>
            </a:extLst>
          </p:cNvPr>
          <p:cNvSpPr/>
          <p:nvPr/>
        </p:nvSpPr>
        <p:spPr>
          <a:xfrm>
            <a:off x="4611757" y="5278908"/>
            <a:ext cx="1829062" cy="335273"/>
          </a:xfrm>
          <a:prstGeom prst="rect">
            <a:avLst/>
          </a:prstGeom>
          <a:solidFill>
            <a:srgbClr val="509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0" i="0" dirty="0">
                <a:solidFill>
                  <a:schemeClr val="bg1"/>
                </a:solidFill>
                <a:effectLst/>
                <a:latin typeface="noto"/>
              </a:rPr>
              <a:t>Skin care</a:t>
            </a:r>
            <a:endParaRPr lang="ko-KR" altLang="en-US" sz="1600" dirty="0">
              <a:solidFill>
                <a:schemeClr val="bg1"/>
              </a:solidFill>
              <a:latin typeface="티머니 둥근바람 Regular" panose="02050503000000000000" pitchFamily="18" charset="-127"/>
              <a:ea typeface="티머니 둥근바람 Regular" panose="02050503000000000000" pitchFamily="18" charset="-127"/>
            </a:endParaRPr>
          </a:p>
        </p:txBody>
      </p:sp>
      <p:grpSp>
        <p:nvGrpSpPr>
          <p:cNvPr id="11265" name="그룹 11264">
            <a:extLst>
              <a:ext uri="{FF2B5EF4-FFF2-40B4-BE49-F238E27FC236}">
                <a16:creationId xmlns:a16="http://schemas.microsoft.com/office/drawing/2014/main" id="{AF0B0809-C1AD-4E1A-97A5-EA9AB1D5052C}"/>
              </a:ext>
            </a:extLst>
          </p:cNvPr>
          <p:cNvGrpSpPr/>
          <p:nvPr/>
        </p:nvGrpSpPr>
        <p:grpSpPr>
          <a:xfrm>
            <a:off x="4566624" y="4259519"/>
            <a:ext cx="1889636" cy="674026"/>
            <a:chOff x="6536629" y="6375218"/>
            <a:chExt cx="1466850" cy="523220"/>
          </a:xfrm>
        </p:grpSpPr>
        <p:pic>
          <p:nvPicPr>
            <p:cNvPr id="11266" name="Picture 2" descr="약물이야기&gt;덱스판테놀-dexpanthenol :: 건강한 블로그">
              <a:extLst>
                <a:ext uri="{FF2B5EF4-FFF2-40B4-BE49-F238E27FC236}">
                  <a16:creationId xmlns:a16="http://schemas.microsoft.com/office/drawing/2014/main" id="{153E8FF8-038E-4666-B3BB-DCCF4EC14E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9449" y="6434961"/>
              <a:ext cx="1341211" cy="423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64" name="사각형: 둥근 모서리 11263">
              <a:extLst>
                <a:ext uri="{FF2B5EF4-FFF2-40B4-BE49-F238E27FC236}">
                  <a16:creationId xmlns:a16="http://schemas.microsoft.com/office/drawing/2014/main" id="{9C9C7AA3-774F-4EAA-8262-9E39DD351AB6}"/>
                </a:ext>
              </a:extLst>
            </p:cNvPr>
            <p:cNvSpPr/>
            <p:nvPr/>
          </p:nvSpPr>
          <p:spPr>
            <a:xfrm>
              <a:off x="6536629" y="6375218"/>
              <a:ext cx="1466850" cy="523220"/>
            </a:xfrm>
            <a:prstGeom prst="round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26CAE968-BC18-4851-BC05-F414BB22C4D2}"/>
              </a:ext>
            </a:extLst>
          </p:cNvPr>
          <p:cNvSpPr/>
          <p:nvPr/>
        </p:nvSpPr>
        <p:spPr>
          <a:xfrm>
            <a:off x="8500058" y="5317315"/>
            <a:ext cx="1421617" cy="335273"/>
          </a:xfrm>
          <a:prstGeom prst="rect">
            <a:avLst/>
          </a:prstGeom>
          <a:solidFill>
            <a:srgbClr val="509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0" i="0" dirty="0">
                <a:solidFill>
                  <a:schemeClr val="bg1"/>
                </a:solidFill>
                <a:effectLst/>
                <a:latin typeface="noto"/>
              </a:rPr>
              <a:t>Technology</a:t>
            </a:r>
            <a:endParaRPr lang="ko-KR" altLang="en-US" sz="1600" dirty="0">
              <a:solidFill>
                <a:schemeClr val="bg1"/>
              </a:solidFill>
              <a:latin typeface="티머니 둥근바람 Regular" panose="02050503000000000000" pitchFamily="18" charset="-127"/>
              <a:ea typeface="티머니 둥근바람 Regular" panose="02050503000000000000" pitchFamily="18" charset="-12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3EF0682-8D6B-4800-843E-2B618352ACC8}"/>
              </a:ext>
            </a:extLst>
          </p:cNvPr>
          <p:cNvSpPr txBox="1"/>
          <p:nvPr/>
        </p:nvSpPr>
        <p:spPr>
          <a:xfrm>
            <a:off x="998223" y="5573615"/>
            <a:ext cx="2454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509F98"/>
                </a:solidFill>
                <a:latin typeface="티머니 둥근바람 ExtraBold" panose="02050903000000000000" pitchFamily="18" charset="-127"/>
                <a:ea typeface="티머니 둥근바람 ExtraBold" panose="02050903000000000000" pitchFamily="18" charset="-127"/>
              </a:rPr>
              <a:t> 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noto"/>
              </a:rPr>
              <a:t>People and the sea</a:t>
            </a:r>
            <a:br>
              <a:rPr lang="en-US" altLang="ko-KR" sz="2000" dirty="0"/>
            </a:br>
            <a:r>
              <a:rPr lang="en-US" altLang="ko-KR" sz="2000" dirty="0"/>
              <a:t>  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noto"/>
              </a:rPr>
              <a:t>Safe Sunscreen</a:t>
            </a:r>
            <a:endParaRPr lang="ko-KR" altLang="en-US" sz="2000" dirty="0">
              <a:solidFill>
                <a:srgbClr val="509F98"/>
              </a:solidFill>
              <a:latin typeface="티머니 둥근바람 ExtraBold" panose="02050903000000000000" pitchFamily="18" charset="-127"/>
              <a:ea typeface="티머니 둥근바람 ExtraBold" panose="02050903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2209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08CCF-1D40-48D4-9D29-97E44AB524F8}"/>
              </a:ext>
            </a:extLst>
          </p:cNvPr>
          <p:cNvSpPr txBox="1"/>
          <p:nvPr/>
        </p:nvSpPr>
        <p:spPr>
          <a:xfrm>
            <a:off x="903190" y="356021"/>
            <a:ext cx="2462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0" i="0" dirty="0">
                <a:solidFill>
                  <a:srgbClr val="000000"/>
                </a:solidFill>
                <a:effectLst/>
                <a:latin typeface="noto"/>
              </a:rPr>
              <a:t>Targets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티머니 둥근바람 ExtraBold" panose="02050903000000000000" pitchFamily="18" charset="-127"/>
              <a:ea typeface="티머니 둥근바람 ExtraBold" panose="02050903000000000000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B26B25-58B8-49A3-B9F8-8EC20818D950}"/>
              </a:ext>
            </a:extLst>
          </p:cNvPr>
          <p:cNvSpPr txBox="1"/>
          <p:nvPr/>
        </p:nvSpPr>
        <p:spPr>
          <a:xfrm>
            <a:off x="899704" y="1046934"/>
            <a:ext cx="2315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noto"/>
              </a:rPr>
              <a:t>Suncare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noto"/>
              </a:rPr>
              <a:t> Market Rise</a:t>
            </a:r>
            <a:endParaRPr lang="ko-KR" altLang="en-US" sz="2000" dirty="0">
              <a:solidFill>
                <a:srgbClr val="509F98"/>
              </a:solidFill>
              <a:latin typeface="티머니 둥근바람 ExtraBold" panose="02050903000000000000" pitchFamily="18" charset="-127"/>
              <a:ea typeface="티머니 둥근바람 ExtraBold" panose="02050903000000000000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019EAC-D962-4880-89DD-827F612B9300}"/>
              </a:ext>
            </a:extLst>
          </p:cNvPr>
          <p:cNvSpPr txBox="1"/>
          <p:nvPr/>
        </p:nvSpPr>
        <p:spPr>
          <a:xfrm>
            <a:off x="6508376" y="951940"/>
            <a:ext cx="5334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i="0" dirty="0">
                <a:solidFill>
                  <a:srgbClr val="000000"/>
                </a:solidFill>
                <a:effectLst/>
                <a:latin typeface="noto"/>
              </a:rPr>
              <a:t>Features of MZ generation beauty type utilization</a:t>
            </a:r>
            <a:endParaRPr lang="ko-KR" altLang="en-US" sz="2000" dirty="0">
              <a:solidFill>
                <a:srgbClr val="509F98"/>
              </a:solidFill>
              <a:latin typeface="티머니 둥근바람 ExtraBold" panose="02050903000000000000" pitchFamily="18" charset="-127"/>
              <a:ea typeface="티머니 둥근바람 ExtraBold" panose="02050903000000000000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BF0440-57A2-4042-8596-FC429CFA6403}"/>
              </a:ext>
            </a:extLst>
          </p:cNvPr>
          <p:cNvSpPr txBox="1"/>
          <p:nvPr/>
        </p:nvSpPr>
        <p:spPr>
          <a:xfrm>
            <a:off x="954545" y="1555728"/>
            <a:ext cx="4379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티머니 둥근바람 ExtraBold" panose="02050903000000000000" pitchFamily="18" charset="-127"/>
                <a:ea typeface="티머니 둥근바람 ExtraBold" panose="02050903000000000000" pitchFamily="18" charset="-127"/>
              </a:rPr>
              <a:t>20Y</a:t>
            </a:r>
            <a:r>
              <a: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티머니 둥근바람 ExtraBold" panose="02050903000000000000" pitchFamily="18" charset="-127"/>
                <a:ea typeface="티머니 둥근바람 ExtraBold" panose="02050903000000000000" pitchFamily="18" charset="-127"/>
              </a:rPr>
              <a:t> 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noto"/>
              </a:rPr>
              <a:t>Online </a:t>
            </a:r>
            <a:r>
              <a:rPr lang="en-US" altLang="ko-KR" sz="1600" b="0" i="0" dirty="0" err="1">
                <a:solidFill>
                  <a:srgbClr val="000000"/>
                </a:solidFill>
                <a:effectLst/>
                <a:latin typeface="noto"/>
              </a:rPr>
              <a:t>Suncare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noto"/>
              </a:rPr>
              <a:t> Market Rise 7% Year-on-Year</a:t>
            </a:r>
            <a:endParaRPr lang="en-US" altLang="ko-KR" sz="1500" dirty="0">
              <a:solidFill>
                <a:schemeClr val="tx1">
                  <a:lumMod val="65000"/>
                  <a:lumOff val="35000"/>
                </a:schemeClr>
              </a:solidFill>
              <a:latin typeface="티머니 둥근바람 ExtraBold" panose="02050903000000000000" pitchFamily="18" charset="-127"/>
              <a:ea typeface="티머니 둥근바람 ExtraBold" panose="02050903000000000000" pitchFamily="18" charset="-127"/>
            </a:endParaRPr>
          </a:p>
        </p:txBody>
      </p:sp>
      <p:grpSp>
        <p:nvGrpSpPr>
          <p:cNvPr id="14" name="그룹 1001">
            <a:extLst>
              <a:ext uri="{FF2B5EF4-FFF2-40B4-BE49-F238E27FC236}">
                <a16:creationId xmlns:a16="http://schemas.microsoft.com/office/drawing/2014/main" id="{1AD48571-15D9-486C-AC88-67403D5C9ECE}"/>
              </a:ext>
            </a:extLst>
          </p:cNvPr>
          <p:cNvGrpSpPr/>
          <p:nvPr/>
        </p:nvGrpSpPr>
        <p:grpSpPr>
          <a:xfrm>
            <a:off x="1227624" y="2073010"/>
            <a:ext cx="3643906" cy="322709"/>
            <a:chOff x="-420238" y="1829545"/>
            <a:chExt cx="13828571" cy="7083768"/>
          </a:xfrm>
          <a:solidFill>
            <a:schemeClr val="tx1"/>
          </a:solidFill>
        </p:grpSpPr>
        <p:pic>
          <p:nvPicPr>
            <p:cNvPr id="15" name="Object 2">
              <a:extLst>
                <a:ext uri="{FF2B5EF4-FFF2-40B4-BE49-F238E27FC236}">
                  <a16:creationId xmlns:a16="http://schemas.microsoft.com/office/drawing/2014/main" id="{6E5F1FF9-A1E9-40B8-80F7-B61398EEA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20238" y="1829545"/>
              <a:ext cx="13828571" cy="7083768"/>
            </a:xfrm>
            <a:prstGeom prst="rect">
              <a:avLst/>
            </a:prstGeom>
            <a:grpFill/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3429F88-E7B0-4BB2-8CD4-367114904BD2}"/>
              </a:ext>
            </a:extLst>
          </p:cNvPr>
          <p:cNvSpPr txBox="1"/>
          <p:nvPr/>
        </p:nvSpPr>
        <p:spPr>
          <a:xfrm>
            <a:off x="954546" y="2071700"/>
            <a:ext cx="4095450" cy="338554"/>
          </a:xfrm>
          <a:prstGeom prst="rect">
            <a:avLst/>
          </a:prstGeom>
          <a:solidFill>
            <a:srgbClr val="509F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>
                <a:solidFill>
                  <a:schemeClr val="bg1"/>
                </a:solidFill>
                <a:latin typeface="티머니 둥근바람 Regular" panose="02050503000000000000" pitchFamily="18" charset="-127"/>
                <a:ea typeface="티머니 둥근바람 Regular" panose="02050503000000000000" pitchFamily="18" charset="-127"/>
              </a:rPr>
              <a:t>&lt;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noto"/>
              </a:rPr>
              <a:t>Top Online Channel Sales Brands and Items</a:t>
            </a:r>
            <a:r>
              <a:rPr lang="en-US" altLang="ko-KR" sz="1500" dirty="0">
                <a:solidFill>
                  <a:schemeClr val="bg1"/>
                </a:solidFill>
                <a:latin typeface="티머니 둥근바람 Regular" panose="02050503000000000000" pitchFamily="18" charset="-127"/>
                <a:ea typeface="티머니 둥근바람 Regular" panose="02050503000000000000" pitchFamily="18" charset="-127"/>
              </a:rPr>
              <a:t>&gt;</a:t>
            </a:r>
            <a:endParaRPr lang="ko-KR" altLang="en-US" sz="1500" dirty="0">
              <a:solidFill>
                <a:schemeClr val="bg1"/>
              </a:solidFill>
              <a:latin typeface="티머니 둥근바람 Regular" panose="02050503000000000000" pitchFamily="18" charset="-127"/>
              <a:ea typeface="티머니 둥근바람 Regular" panose="02050503000000000000" pitchFamily="18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057ACDB2-EF6D-4BA1-8BFF-A30550620C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1401" b="16127"/>
          <a:stretch/>
        </p:blipFill>
        <p:spPr>
          <a:xfrm>
            <a:off x="1099730" y="2436482"/>
            <a:ext cx="3822372" cy="7995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B8CE65F-8DDE-4F47-859F-D1D891ECF4ED}"/>
              </a:ext>
            </a:extLst>
          </p:cNvPr>
          <p:cNvSpPr txBox="1"/>
          <p:nvPr/>
        </p:nvSpPr>
        <p:spPr>
          <a:xfrm>
            <a:off x="1154570" y="3183893"/>
            <a:ext cx="473790" cy="212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>
                <a:latin typeface="티머니 둥근바람 Regular" panose="02050503000000000000" pitchFamily="18" charset="-127"/>
                <a:ea typeface="티머니 둥근바람 Regular" panose="02050503000000000000" pitchFamily="18" charset="-127"/>
              </a:rPr>
              <a:t>닥터지</a:t>
            </a:r>
            <a:endParaRPr lang="ko-KR" altLang="en-US" sz="1000" dirty="0">
              <a:latin typeface="티머니 둥근바람 Regular" panose="02050503000000000000" pitchFamily="18" charset="-127"/>
              <a:ea typeface="티머니 둥근바람 Regular" panose="02050503000000000000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B5BCA1-B48E-4713-A2D1-E197E683AC42}"/>
              </a:ext>
            </a:extLst>
          </p:cNvPr>
          <p:cNvSpPr txBox="1"/>
          <p:nvPr/>
        </p:nvSpPr>
        <p:spPr>
          <a:xfrm>
            <a:off x="1904906" y="3183893"/>
            <a:ext cx="473790" cy="212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>
                <a:latin typeface="티머니 둥근바람 Regular" panose="02050503000000000000" pitchFamily="18" charset="-127"/>
                <a:ea typeface="티머니 둥근바람 Regular" panose="02050503000000000000" pitchFamily="18" charset="-127"/>
              </a:rPr>
              <a:t>애터미</a:t>
            </a:r>
            <a:endParaRPr lang="ko-KR" altLang="en-US" sz="1000" dirty="0">
              <a:latin typeface="티머니 둥근바람 Regular" panose="02050503000000000000" pitchFamily="18" charset="-127"/>
              <a:ea typeface="티머니 둥근바람 Regular" panose="02050503000000000000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B478F4-8023-4B72-84D1-7FED76834DF7}"/>
              </a:ext>
            </a:extLst>
          </p:cNvPr>
          <p:cNvSpPr txBox="1"/>
          <p:nvPr/>
        </p:nvSpPr>
        <p:spPr>
          <a:xfrm>
            <a:off x="2658441" y="3183893"/>
            <a:ext cx="578709" cy="212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err="1">
                <a:latin typeface="티머니 둥근바람 Regular" panose="02050503000000000000" pitchFamily="18" charset="-127"/>
                <a:ea typeface="티머니 둥근바람 Regular" panose="02050503000000000000" pitchFamily="18" charset="-127"/>
              </a:rPr>
              <a:t>셀퓨전씨</a:t>
            </a:r>
            <a:endParaRPr lang="ko-KR" altLang="en-US" sz="1000" dirty="0">
              <a:latin typeface="티머니 둥근바람 Regular" panose="02050503000000000000" pitchFamily="18" charset="-127"/>
              <a:ea typeface="티머니 둥근바람 Regular" panose="02050503000000000000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EBBEEF-52FF-4D54-A885-2A35F637807D}"/>
              </a:ext>
            </a:extLst>
          </p:cNvPr>
          <p:cNvSpPr txBox="1"/>
          <p:nvPr/>
        </p:nvSpPr>
        <p:spPr>
          <a:xfrm>
            <a:off x="3464052" y="3183893"/>
            <a:ext cx="683627" cy="212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err="1">
                <a:latin typeface="티머니 둥근바람 Regular" panose="02050503000000000000" pitchFamily="18" charset="-127"/>
                <a:ea typeface="티머니 둥근바람 Regular" panose="02050503000000000000" pitchFamily="18" charset="-127"/>
              </a:rPr>
              <a:t>이니스프리</a:t>
            </a:r>
            <a:endParaRPr lang="ko-KR" altLang="en-US" sz="1000" dirty="0">
              <a:latin typeface="티머니 둥근바람 Regular" panose="02050503000000000000" pitchFamily="18" charset="-127"/>
              <a:ea typeface="티머니 둥근바람 Regular" panose="02050503000000000000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7FE85-9681-4BBE-82FD-41DE20ABC409}"/>
              </a:ext>
            </a:extLst>
          </p:cNvPr>
          <p:cNvSpPr txBox="1"/>
          <p:nvPr/>
        </p:nvSpPr>
        <p:spPr>
          <a:xfrm>
            <a:off x="4508181" y="3183893"/>
            <a:ext cx="368871" cy="212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>
                <a:latin typeface="티머니 둥근바람 Regular" panose="02050503000000000000" pitchFamily="18" charset="-127"/>
                <a:ea typeface="티머니 둥근바람 Regular" panose="02050503000000000000" pitchFamily="18" charset="-127"/>
              </a:rPr>
              <a:t>헤라</a:t>
            </a:r>
            <a:endParaRPr lang="ko-KR" altLang="en-US" sz="1000" dirty="0">
              <a:latin typeface="티머니 둥근바람 Regular" panose="02050503000000000000" pitchFamily="18" charset="-127"/>
              <a:ea typeface="티머니 둥근바람 Regular" panose="02050503000000000000" pitchFamily="18" charset="-127"/>
            </a:endParaRPr>
          </a:p>
        </p:txBody>
      </p:sp>
      <p:pic>
        <p:nvPicPr>
          <p:cNvPr id="23" name="내용 개체 틀 4">
            <a:extLst>
              <a:ext uri="{FF2B5EF4-FFF2-40B4-BE49-F238E27FC236}">
                <a16:creationId xmlns:a16="http://schemas.microsoft.com/office/drawing/2014/main" id="{99ABDEC5-7183-48D9-98F7-E9DBF576EB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9" b="29809"/>
          <a:stretch/>
        </p:blipFill>
        <p:spPr>
          <a:xfrm>
            <a:off x="1228860" y="3794438"/>
            <a:ext cx="1193891" cy="2574349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A0FAF022-40D7-47F2-996E-C9DDE2E072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731" b="57187"/>
          <a:stretch/>
        </p:blipFill>
        <p:spPr>
          <a:xfrm>
            <a:off x="2408120" y="4990674"/>
            <a:ext cx="1282913" cy="1433379"/>
          </a:xfrm>
          <a:prstGeom prst="rect">
            <a:avLst/>
          </a:prstGeom>
        </p:spPr>
      </p:pic>
      <p:pic>
        <p:nvPicPr>
          <p:cNvPr id="25" name="내용 개체 틀 4">
            <a:extLst>
              <a:ext uri="{FF2B5EF4-FFF2-40B4-BE49-F238E27FC236}">
                <a16:creationId xmlns:a16="http://schemas.microsoft.com/office/drawing/2014/main" id="{C2AC5548-8B72-4C06-85CE-691EC56E04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0271" r="359" b="54"/>
          <a:stretch/>
        </p:blipFill>
        <p:spPr>
          <a:xfrm>
            <a:off x="2413695" y="3902292"/>
            <a:ext cx="1193891" cy="1088383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CA7CC878-8CA7-4AD6-B020-ADD69C327780}"/>
              </a:ext>
            </a:extLst>
          </p:cNvPr>
          <p:cNvSpPr/>
          <p:nvPr/>
        </p:nvSpPr>
        <p:spPr>
          <a:xfrm>
            <a:off x="2413695" y="6231519"/>
            <a:ext cx="789313" cy="137268"/>
          </a:xfrm>
          <a:prstGeom prst="rect">
            <a:avLst/>
          </a:prstGeom>
          <a:noFill/>
          <a:ln w="28575">
            <a:solidFill>
              <a:srgbClr val="60B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60B0B6"/>
              </a:solidFill>
              <a:latin typeface="티머니 둥근바람 Regular" panose="02050503000000000000" pitchFamily="18" charset="-127"/>
              <a:ea typeface="티머니 둥근바람 Regular" panose="02050503000000000000" pitchFamily="18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F2A4CD3-7331-457A-AE25-2C635EEB7A69}"/>
              </a:ext>
            </a:extLst>
          </p:cNvPr>
          <p:cNvSpPr/>
          <p:nvPr/>
        </p:nvSpPr>
        <p:spPr>
          <a:xfrm>
            <a:off x="2413695" y="4808272"/>
            <a:ext cx="789313" cy="137268"/>
          </a:xfrm>
          <a:prstGeom prst="rect">
            <a:avLst/>
          </a:prstGeom>
          <a:noFill/>
          <a:ln w="28575">
            <a:solidFill>
              <a:srgbClr val="60B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60B0B6"/>
              </a:solidFill>
              <a:latin typeface="티머니 둥근바람 Regular" panose="02050503000000000000" pitchFamily="18" charset="-127"/>
              <a:ea typeface="티머니 둥근바람 Regular" panose="02050503000000000000" pitchFamily="18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CBAF23-83FB-4C8E-A377-C0839D41AA87}"/>
              </a:ext>
            </a:extLst>
          </p:cNvPr>
          <p:cNvSpPr txBox="1"/>
          <p:nvPr/>
        </p:nvSpPr>
        <p:spPr>
          <a:xfrm>
            <a:off x="2408120" y="5153655"/>
            <a:ext cx="2462173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509F9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0" i="0" dirty="0">
                <a:solidFill>
                  <a:srgbClr val="000000"/>
                </a:solidFill>
                <a:effectLst/>
                <a:latin typeface="noto"/>
              </a:rPr>
              <a:t>Inorganic vehicle = safety</a:t>
            </a:r>
            <a:br>
              <a:rPr lang="en-US" altLang="ko-KR" sz="1200" dirty="0"/>
            </a:br>
            <a:br>
              <a:rPr lang="en-US" altLang="ko-KR" sz="1200" dirty="0"/>
            </a:br>
            <a:r>
              <a:rPr lang="en-US" altLang="ko-KR" sz="1200" b="0" i="0" dirty="0" err="1">
                <a:solidFill>
                  <a:srgbClr val="000000"/>
                </a:solidFill>
                <a:effectLst/>
                <a:latin typeface="noto"/>
              </a:rPr>
              <a:t>Cica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latin typeface="noto"/>
              </a:rPr>
              <a:t> sun cream = trace care, </a:t>
            </a:r>
            <a:r>
              <a:rPr lang="en-US" altLang="ko-KR" sz="1200" b="0" i="0" dirty="0" err="1">
                <a:solidFill>
                  <a:srgbClr val="000000"/>
                </a:solidFill>
                <a:effectLst/>
                <a:latin typeface="noto"/>
              </a:rPr>
              <a:t>etc</a:t>
            </a:r>
            <a:br>
              <a:rPr lang="en-US" altLang="ko-KR" sz="1200" dirty="0"/>
            </a:br>
            <a:r>
              <a:rPr lang="en-US" altLang="ko-KR" sz="1200" b="0" i="0" dirty="0">
                <a:solidFill>
                  <a:srgbClr val="000000"/>
                </a:solidFill>
                <a:effectLst/>
                <a:latin typeface="noto"/>
              </a:rPr>
              <a:t>Expect repair effect</a:t>
            </a:r>
            <a:endParaRPr lang="ko-KR" altLang="en-US" sz="1200" dirty="0">
              <a:latin typeface="티머니 둥근바람 Regular" panose="02050503000000000000" pitchFamily="18" charset="-127"/>
              <a:ea typeface="티머니 둥근바람 Regular" panose="02050503000000000000" pitchFamily="18" charset="-127"/>
            </a:endParaRPr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3F106FF8-F6CF-461D-9357-F66B3E4E42B2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2808351" y="4945540"/>
            <a:ext cx="1" cy="208114"/>
          </a:xfrm>
          <a:prstGeom prst="straightConnector1">
            <a:avLst/>
          </a:prstGeom>
          <a:ln w="28575">
            <a:solidFill>
              <a:srgbClr val="60B0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7B2735FB-782C-459E-9165-52F30385EA3F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2808352" y="5984652"/>
            <a:ext cx="0" cy="246867"/>
          </a:xfrm>
          <a:prstGeom prst="straightConnector1">
            <a:avLst/>
          </a:prstGeom>
          <a:ln w="28575">
            <a:solidFill>
              <a:srgbClr val="60B0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그룹 1001">
            <a:extLst>
              <a:ext uri="{FF2B5EF4-FFF2-40B4-BE49-F238E27FC236}">
                <a16:creationId xmlns:a16="http://schemas.microsoft.com/office/drawing/2014/main" id="{D45A145C-A86F-4A29-8882-AA5907CECC71}"/>
              </a:ext>
            </a:extLst>
          </p:cNvPr>
          <p:cNvGrpSpPr/>
          <p:nvPr/>
        </p:nvGrpSpPr>
        <p:grpSpPr>
          <a:xfrm>
            <a:off x="1227624" y="3547571"/>
            <a:ext cx="3643906" cy="246866"/>
            <a:chOff x="-420238" y="1829519"/>
            <a:chExt cx="13828571" cy="8598805"/>
          </a:xfrm>
          <a:solidFill>
            <a:schemeClr val="tx1"/>
          </a:solidFill>
        </p:grpSpPr>
        <p:pic>
          <p:nvPicPr>
            <p:cNvPr id="32" name="Object 2">
              <a:extLst>
                <a:ext uri="{FF2B5EF4-FFF2-40B4-BE49-F238E27FC236}">
                  <a16:creationId xmlns:a16="http://schemas.microsoft.com/office/drawing/2014/main" id="{D04C172C-4CE0-4670-B633-61D2A0C27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20238" y="1829519"/>
              <a:ext cx="13828571" cy="8598805"/>
            </a:xfrm>
            <a:prstGeom prst="rect">
              <a:avLst/>
            </a:prstGeom>
            <a:grpFill/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767CB4A-5D51-4CA0-8A3A-8331E1BC004C}"/>
              </a:ext>
            </a:extLst>
          </p:cNvPr>
          <p:cNvSpPr txBox="1"/>
          <p:nvPr/>
        </p:nvSpPr>
        <p:spPr>
          <a:xfrm>
            <a:off x="899704" y="3476704"/>
            <a:ext cx="3971825" cy="338554"/>
          </a:xfrm>
          <a:prstGeom prst="rect">
            <a:avLst/>
          </a:prstGeom>
          <a:solidFill>
            <a:srgbClr val="509F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>
                <a:solidFill>
                  <a:schemeClr val="bg1"/>
                </a:solidFill>
                <a:latin typeface="티머니 둥근바람 Regular" panose="02050503000000000000" pitchFamily="18" charset="-127"/>
                <a:ea typeface="티머니 둥근바람 Regular" panose="02050503000000000000" pitchFamily="18" charset="-127"/>
              </a:rPr>
              <a:t>&lt;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noto"/>
              </a:rPr>
              <a:t> Internet Market Search Volume Ranking </a:t>
            </a:r>
            <a:r>
              <a:rPr lang="en-US" altLang="ko-KR" sz="1500" dirty="0">
                <a:solidFill>
                  <a:schemeClr val="bg1"/>
                </a:solidFill>
                <a:latin typeface="티머니 둥근바람 Regular" panose="02050503000000000000" pitchFamily="18" charset="-127"/>
                <a:ea typeface="티머니 둥근바람 Regular" panose="02050503000000000000" pitchFamily="18" charset="-127"/>
              </a:rPr>
              <a:t>&gt;</a:t>
            </a:r>
            <a:endParaRPr lang="ko-KR" altLang="en-US" sz="1500" dirty="0">
              <a:solidFill>
                <a:schemeClr val="bg1"/>
              </a:solidFill>
              <a:latin typeface="티머니 둥근바람 Regular" panose="02050503000000000000" pitchFamily="18" charset="-127"/>
              <a:ea typeface="티머니 둥근바람 Regular" panose="02050503000000000000" pitchFamily="18" charset="-127"/>
            </a:endParaRPr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F19A358F-B27C-40FA-AA23-83F029A05615}"/>
              </a:ext>
            </a:extLst>
          </p:cNvPr>
          <p:cNvCxnSpPr>
            <a:cxnSpLocks/>
          </p:cNvCxnSpPr>
          <p:nvPr/>
        </p:nvCxnSpPr>
        <p:spPr>
          <a:xfrm>
            <a:off x="5562422" y="1529648"/>
            <a:ext cx="0" cy="489440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이등변 삼각형 44">
            <a:extLst>
              <a:ext uri="{FF2B5EF4-FFF2-40B4-BE49-F238E27FC236}">
                <a16:creationId xmlns:a16="http://schemas.microsoft.com/office/drawing/2014/main" id="{65894792-169A-4515-989B-80E5E8903DF6}"/>
              </a:ext>
            </a:extLst>
          </p:cNvPr>
          <p:cNvSpPr/>
          <p:nvPr/>
        </p:nvSpPr>
        <p:spPr>
          <a:xfrm rot="5400000">
            <a:off x="5648340" y="3884592"/>
            <a:ext cx="214037" cy="18451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52" name="표 52">
            <a:extLst>
              <a:ext uri="{FF2B5EF4-FFF2-40B4-BE49-F238E27FC236}">
                <a16:creationId xmlns:a16="http://schemas.microsoft.com/office/drawing/2014/main" id="{0D419405-2973-43F3-BC3E-F7EDC09FDE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119431"/>
              </p:ext>
            </p:extLst>
          </p:nvPr>
        </p:nvGraphicFramePr>
        <p:xfrm>
          <a:off x="6132595" y="1878891"/>
          <a:ext cx="5447138" cy="27529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6414">
                  <a:extLst>
                    <a:ext uri="{9D8B030D-6E8A-4147-A177-3AD203B41FA5}">
                      <a16:colId xmlns:a16="http://schemas.microsoft.com/office/drawing/2014/main" val="902789977"/>
                    </a:ext>
                  </a:extLst>
                </a:gridCol>
                <a:gridCol w="3800724">
                  <a:extLst>
                    <a:ext uri="{9D8B030D-6E8A-4147-A177-3AD203B41FA5}">
                      <a16:colId xmlns:a16="http://schemas.microsoft.com/office/drawing/2014/main" val="2238575999"/>
                    </a:ext>
                  </a:extLst>
                </a:gridCol>
              </a:tblGrid>
              <a:tr h="3999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509F98"/>
                          </a:solidFill>
                          <a:latin typeface="티머니 둥근바람 ExtraBold" panose="02050903000000000000" pitchFamily="18" charset="-127"/>
                          <a:ea typeface="티머니 둥근바람 ExtraBold" panose="02050903000000000000" pitchFamily="18" charset="-127"/>
                        </a:rPr>
                        <a:t>Care</a:t>
                      </a:r>
                      <a:endParaRPr lang="ko-KR" altLang="en-US" sz="1400" dirty="0">
                        <a:solidFill>
                          <a:srgbClr val="509F98"/>
                        </a:solidFill>
                        <a:latin typeface="티머니 둥근바람 ExtraBold" panose="02050903000000000000" pitchFamily="18" charset="-127"/>
                        <a:ea typeface="티머니 둥근바람 ExtraBold" panose="02050903000000000000" pitchFamily="18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509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09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09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en-US" altLang="ko-K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Hypoallergenic and highly functional skincare</a:t>
                      </a:r>
                      <a:endParaRPr lang="ko-KR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티머니 둥근바람 Regular" panose="02050503000000000000" pitchFamily="18" charset="-127"/>
                        <a:ea typeface="티머니 둥근바람 Regular" panose="02050503000000000000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09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09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09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0766104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509F98"/>
                          </a:solidFill>
                          <a:latin typeface="티머니 둥근바람 ExtraBold" panose="02050903000000000000" pitchFamily="18" charset="-127"/>
                          <a:ea typeface="티머니 둥근바람 ExtraBold" panose="02050903000000000000" pitchFamily="18" charset="-127"/>
                        </a:rPr>
                        <a:t>Leave No Dirt</a:t>
                      </a:r>
                      <a:endParaRPr lang="ko-KR" altLang="en-US" sz="1400" dirty="0">
                        <a:solidFill>
                          <a:srgbClr val="509F98"/>
                        </a:solidFill>
                        <a:latin typeface="티머니 둥근바람 ExtraBold" panose="02050903000000000000" pitchFamily="18" charset="-127"/>
                        <a:ea typeface="티머니 둥근바람 ExtraBold" panose="02050903000000000000" pitchFamily="18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509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09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en-US" altLang="ko-K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Skin care that starts with cleansing</a:t>
                      </a:r>
                      <a:endParaRPr lang="ko-KR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티머니 둥근바람 Regular" panose="02050503000000000000" pitchFamily="18" charset="-127"/>
                        <a:ea typeface="티머니 둥근바람 Regular" panose="02050503000000000000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09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09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0021026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509F98"/>
                          </a:solidFill>
                          <a:latin typeface="티머니 둥근바람 ExtraBold" panose="02050903000000000000" pitchFamily="18" charset="-127"/>
                          <a:ea typeface="티머니 둥근바람 ExtraBold" panose="02050903000000000000" pitchFamily="18" charset="-127"/>
                        </a:rPr>
                        <a:t>Eco</a:t>
                      </a:r>
                      <a:endParaRPr lang="ko-KR" altLang="en-US" sz="1400" dirty="0">
                        <a:solidFill>
                          <a:srgbClr val="509F98"/>
                        </a:solidFill>
                        <a:latin typeface="티머니 둥근바람 ExtraBold" panose="02050903000000000000" pitchFamily="18" charset="-127"/>
                        <a:ea typeface="티머니 둥근바람 ExtraBold" panose="02050903000000000000" pitchFamily="18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509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09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en-US" altLang="ko-K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Rise of Sustainable Clean Beauty</a:t>
                      </a:r>
                      <a:endParaRPr lang="ko-KR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티머니 둥근바람 Regular" panose="02050503000000000000" pitchFamily="18" charset="-127"/>
                        <a:ea typeface="티머니 둥근바람 Regular" panose="02050503000000000000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09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09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9433144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509F98"/>
                          </a:solidFill>
                          <a:latin typeface="티머니 둥근바람 ExtraBold" panose="02050903000000000000" pitchFamily="18" charset="-127"/>
                          <a:ea typeface="티머니 둥근바람 ExtraBold" panose="02050903000000000000" pitchFamily="18" charset="-127"/>
                        </a:rPr>
                        <a:t>All for me</a:t>
                      </a:r>
                      <a:endParaRPr lang="ko-KR" altLang="en-US" sz="1400" dirty="0">
                        <a:solidFill>
                          <a:srgbClr val="509F98"/>
                        </a:solidFill>
                        <a:latin typeface="티머니 둥근바람 ExtraBold" panose="02050903000000000000" pitchFamily="18" charset="-127"/>
                        <a:ea typeface="티머니 둥근바람 ExtraBold" panose="02050903000000000000" pitchFamily="18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509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09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en-US" altLang="ko-K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Choose products and brands that meet  needs</a:t>
                      </a:r>
                      <a:endParaRPr lang="ko-KR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티머니 둥근바람 Regular" panose="02050503000000000000" pitchFamily="18" charset="-127"/>
                        <a:ea typeface="티머니 둥근바람 Regular" panose="02050503000000000000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09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09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450093"/>
                  </a:ext>
                </a:extLst>
              </a:tr>
              <a:tr h="7217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509F98"/>
                          </a:solidFill>
                          <a:latin typeface="티머니 둥근바람 ExtraBold" panose="02050903000000000000" pitchFamily="18" charset="-127"/>
                          <a:ea typeface="티머니 둥근바람 ExtraBold" panose="02050903000000000000" pitchFamily="18" charset="-127"/>
                        </a:rPr>
                        <a:t>Natural</a:t>
                      </a:r>
                      <a:endParaRPr lang="ko-KR" altLang="en-US" sz="1400" dirty="0">
                        <a:solidFill>
                          <a:srgbClr val="509F98"/>
                        </a:solidFill>
                        <a:latin typeface="티머니 둥근바람 ExtraBold" panose="02050903000000000000" pitchFamily="18" charset="-127"/>
                        <a:ea typeface="티머니 둥근바람 ExtraBold" panose="02050903000000000000" pitchFamily="18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509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09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09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en-US" altLang="ko-K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complexion/impression-oriented look that brings out the original "me“ a natural shade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티머니 둥근바람 Regular" panose="02050503000000000000" pitchFamily="18" charset="-127"/>
                        <a:ea typeface="티머니 둥근바람 Regular" panose="02050503000000000000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09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09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09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1248263"/>
                  </a:ext>
                </a:extLst>
              </a:tr>
            </a:tbl>
          </a:graphicData>
        </a:graphic>
      </p:graphicFrame>
      <p:grpSp>
        <p:nvGrpSpPr>
          <p:cNvPr id="54" name="그룹 53">
            <a:extLst>
              <a:ext uri="{FF2B5EF4-FFF2-40B4-BE49-F238E27FC236}">
                <a16:creationId xmlns:a16="http://schemas.microsoft.com/office/drawing/2014/main" id="{2037DA96-113C-49D9-ADD4-D5185E749C82}"/>
              </a:ext>
            </a:extLst>
          </p:cNvPr>
          <p:cNvGrpSpPr/>
          <p:nvPr/>
        </p:nvGrpSpPr>
        <p:grpSpPr>
          <a:xfrm>
            <a:off x="6522044" y="4598892"/>
            <a:ext cx="1103051" cy="1802968"/>
            <a:chOff x="1825297" y="1445459"/>
            <a:chExt cx="2251403" cy="3679981"/>
          </a:xfrm>
        </p:grpSpPr>
        <p:pic>
          <p:nvPicPr>
            <p:cNvPr id="55" name="그림 54">
              <a:extLst>
                <a:ext uri="{FF2B5EF4-FFF2-40B4-BE49-F238E27FC236}">
                  <a16:creationId xmlns:a16="http://schemas.microsoft.com/office/drawing/2014/main" id="{30A70A6E-B1F7-4CB4-84EB-2C812B117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02807">
              <a:off x="3483488" y="2130625"/>
              <a:ext cx="593212" cy="593212"/>
            </a:xfrm>
            <a:prstGeom prst="rect">
              <a:avLst/>
            </a:prstGeom>
          </p:spPr>
        </p:pic>
        <p:pic>
          <p:nvPicPr>
            <p:cNvPr id="56" name="그림 55">
              <a:extLst>
                <a:ext uri="{FF2B5EF4-FFF2-40B4-BE49-F238E27FC236}">
                  <a16:creationId xmlns:a16="http://schemas.microsoft.com/office/drawing/2014/main" id="{ACD41EC6-DFDC-4855-8BB1-73959599E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6429">
              <a:off x="1878643" y="2664040"/>
              <a:ext cx="706010" cy="706010"/>
            </a:xfrm>
            <a:prstGeom prst="rect">
              <a:avLst/>
            </a:prstGeom>
          </p:spPr>
        </p:pic>
        <p:pic>
          <p:nvPicPr>
            <p:cNvPr id="57" name="그림 56">
              <a:extLst>
                <a:ext uri="{FF2B5EF4-FFF2-40B4-BE49-F238E27FC236}">
                  <a16:creationId xmlns:a16="http://schemas.microsoft.com/office/drawing/2014/main" id="{299D8608-141C-482C-AB1A-460213F7C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02452" flipH="1">
              <a:off x="2695209" y="2934823"/>
              <a:ext cx="1340259" cy="1340259"/>
            </a:xfrm>
            <a:prstGeom prst="rect">
              <a:avLst/>
            </a:prstGeom>
          </p:spPr>
        </p:pic>
        <p:pic>
          <p:nvPicPr>
            <p:cNvPr id="58" name="그림 57">
              <a:extLst>
                <a:ext uri="{FF2B5EF4-FFF2-40B4-BE49-F238E27FC236}">
                  <a16:creationId xmlns:a16="http://schemas.microsoft.com/office/drawing/2014/main" id="{50C8138F-80A9-4F5E-9B64-97BE0C110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2717">
              <a:off x="1825297" y="3667334"/>
              <a:ext cx="1139014" cy="1139014"/>
            </a:xfrm>
            <a:prstGeom prst="rect">
              <a:avLst/>
            </a:prstGeom>
          </p:spPr>
        </p:pic>
        <p:pic>
          <p:nvPicPr>
            <p:cNvPr id="59" name="그림 58">
              <a:extLst>
                <a:ext uri="{FF2B5EF4-FFF2-40B4-BE49-F238E27FC236}">
                  <a16:creationId xmlns:a16="http://schemas.microsoft.com/office/drawing/2014/main" id="{F70231B5-F688-4468-B95F-01DADD7CA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85380">
              <a:off x="2152170" y="4492330"/>
              <a:ext cx="603839" cy="603838"/>
            </a:xfrm>
            <a:prstGeom prst="rect">
              <a:avLst/>
            </a:prstGeom>
          </p:spPr>
        </p:pic>
        <p:pic>
          <p:nvPicPr>
            <p:cNvPr id="60" name="그림 59">
              <a:extLst>
                <a:ext uri="{FF2B5EF4-FFF2-40B4-BE49-F238E27FC236}">
                  <a16:creationId xmlns:a16="http://schemas.microsoft.com/office/drawing/2014/main" id="{C96F616E-A512-4A26-882B-C51DBEA65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69" b="34342"/>
            <a:stretch/>
          </p:blipFill>
          <p:spPr>
            <a:xfrm>
              <a:off x="2740335" y="4666275"/>
              <a:ext cx="1250007" cy="449861"/>
            </a:xfrm>
            <a:prstGeom prst="rect">
              <a:avLst/>
            </a:prstGeom>
          </p:spPr>
        </p:pic>
        <p:pic>
          <p:nvPicPr>
            <p:cNvPr id="61" name="그림 60">
              <a:extLst>
                <a:ext uri="{FF2B5EF4-FFF2-40B4-BE49-F238E27FC236}">
                  <a16:creationId xmlns:a16="http://schemas.microsoft.com/office/drawing/2014/main" id="{A3163E74-115C-4F3E-BEB7-718EC3941F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94" t="3594" r="34245" b="4168"/>
            <a:stretch/>
          </p:blipFill>
          <p:spPr>
            <a:xfrm>
              <a:off x="2170476" y="1445459"/>
              <a:ext cx="1679179" cy="3679981"/>
            </a:xfrm>
            <a:custGeom>
              <a:avLst/>
              <a:gdLst>
                <a:gd name="connsiteX0" fmla="*/ 0 w 1679179"/>
                <a:gd name="connsiteY0" fmla="*/ 0 h 3679981"/>
                <a:gd name="connsiteX1" fmla="*/ 1679179 w 1679179"/>
                <a:gd name="connsiteY1" fmla="*/ 0 h 3679981"/>
                <a:gd name="connsiteX2" fmla="*/ 1679179 w 1679179"/>
                <a:gd name="connsiteY2" fmla="*/ 518038 h 3679981"/>
                <a:gd name="connsiteX3" fmla="*/ 1626155 w 1679179"/>
                <a:gd name="connsiteY3" fmla="*/ 512321 h 3679981"/>
                <a:gd name="connsiteX4" fmla="*/ 1378061 w 1679179"/>
                <a:gd name="connsiteY4" fmla="*/ 2813515 h 3679981"/>
                <a:gd name="connsiteX5" fmla="*/ 1382960 w 1679179"/>
                <a:gd name="connsiteY5" fmla="*/ 2814044 h 3679981"/>
                <a:gd name="connsiteX6" fmla="*/ 1367832 w 1679179"/>
                <a:gd name="connsiteY6" fmla="*/ 2878371 h 3679981"/>
                <a:gd name="connsiteX7" fmla="*/ 1352459 w 1679179"/>
                <a:gd name="connsiteY7" fmla="*/ 2878371 h 3679981"/>
                <a:gd name="connsiteX8" fmla="*/ 1352459 w 1679179"/>
                <a:gd name="connsiteY8" fmla="*/ 3596458 h 3679981"/>
                <a:gd name="connsiteX9" fmla="*/ 1347424 w 1679179"/>
                <a:gd name="connsiteY9" fmla="*/ 3602792 h 3679981"/>
                <a:gd name="connsiteX10" fmla="*/ 871174 w 1679179"/>
                <a:gd name="connsiteY10" fmla="*/ 3678992 h 3679981"/>
                <a:gd name="connsiteX11" fmla="*/ 423499 w 1679179"/>
                <a:gd name="connsiteY11" fmla="*/ 3637717 h 3679981"/>
                <a:gd name="connsiteX12" fmla="*/ 359206 w 1679179"/>
                <a:gd name="connsiteY12" fmla="*/ 3558342 h 3679981"/>
                <a:gd name="connsiteX13" fmla="*/ 357484 w 1679179"/>
                <a:gd name="connsiteY13" fmla="*/ 3548787 h 3679981"/>
                <a:gd name="connsiteX14" fmla="*/ 357484 w 1679179"/>
                <a:gd name="connsiteY14" fmla="*/ 2866625 h 3679981"/>
                <a:gd name="connsiteX15" fmla="*/ 326611 w 1679179"/>
                <a:gd name="connsiteY15" fmla="*/ 2866625 h 3679981"/>
                <a:gd name="connsiteX16" fmla="*/ 338282 w 1679179"/>
                <a:gd name="connsiteY16" fmla="*/ 2865411 h 3679981"/>
                <a:gd name="connsiteX17" fmla="*/ 92731 w 1679179"/>
                <a:gd name="connsiteY17" fmla="*/ 504279 h 3679981"/>
                <a:gd name="connsiteX18" fmla="*/ 0 w 1679179"/>
                <a:gd name="connsiteY18" fmla="*/ 513922 h 367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9179" h="3679981">
                  <a:moveTo>
                    <a:pt x="0" y="0"/>
                  </a:moveTo>
                  <a:lnTo>
                    <a:pt x="1679179" y="0"/>
                  </a:lnTo>
                  <a:lnTo>
                    <a:pt x="1679179" y="518038"/>
                  </a:lnTo>
                  <a:lnTo>
                    <a:pt x="1626155" y="512321"/>
                  </a:lnTo>
                  <a:lnTo>
                    <a:pt x="1378061" y="2813515"/>
                  </a:lnTo>
                  <a:lnTo>
                    <a:pt x="1382960" y="2814044"/>
                  </a:lnTo>
                  <a:lnTo>
                    <a:pt x="1367832" y="2878371"/>
                  </a:lnTo>
                  <a:lnTo>
                    <a:pt x="1352459" y="2878371"/>
                  </a:lnTo>
                  <a:lnTo>
                    <a:pt x="1352459" y="3596458"/>
                  </a:lnTo>
                  <a:lnTo>
                    <a:pt x="1347424" y="3602792"/>
                  </a:lnTo>
                  <a:cubicBezTo>
                    <a:pt x="1252703" y="3672113"/>
                    <a:pt x="1025161" y="3673171"/>
                    <a:pt x="871174" y="3678992"/>
                  </a:cubicBezTo>
                  <a:cubicBezTo>
                    <a:pt x="717187" y="3684813"/>
                    <a:pt x="511870" y="3664175"/>
                    <a:pt x="423499" y="3637717"/>
                  </a:cubicBezTo>
                  <a:cubicBezTo>
                    <a:pt x="379314" y="3624488"/>
                    <a:pt x="365423" y="3587976"/>
                    <a:pt x="359206" y="3558342"/>
                  </a:cubicBezTo>
                  <a:lnTo>
                    <a:pt x="357484" y="3548787"/>
                  </a:lnTo>
                  <a:lnTo>
                    <a:pt x="357484" y="2866625"/>
                  </a:lnTo>
                  <a:lnTo>
                    <a:pt x="326611" y="2866625"/>
                  </a:lnTo>
                  <a:lnTo>
                    <a:pt x="338282" y="2865411"/>
                  </a:lnTo>
                  <a:lnTo>
                    <a:pt x="92731" y="504279"/>
                  </a:lnTo>
                  <a:lnTo>
                    <a:pt x="0" y="513922"/>
                  </a:lnTo>
                  <a:close/>
                </a:path>
              </a:pathLst>
            </a:custGeom>
          </p:spPr>
        </p:pic>
        <p:pic>
          <p:nvPicPr>
            <p:cNvPr id="62" name="그림 61">
              <a:extLst>
                <a:ext uri="{FF2B5EF4-FFF2-40B4-BE49-F238E27FC236}">
                  <a16:creationId xmlns:a16="http://schemas.microsoft.com/office/drawing/2014/main" id="{F6023137-3A29-49AA-B0E8-E34643ADD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6648" y="4708505"/>
              <a:ext cx="226279" cy="226279"/>
            </a:xfrm>
            <a:prstGeom prst="rect">
              <a:avLst/>
            </a:prstGeom>
          </p:spPr>
        </p:pic>
        <p:pic>
          <p:nvPicPr>
            <p:cNvPr id="63" name="그림 62">
              <a:extLst>
                <a:ext uri="{FF2B5EF4-FFF2-40B4-BE49-F238E27FC236}">
                  <a16:creationId xmlns:a16="http://schemas.microsoft.com/office/drawing/2014/main" id="{01274CDE-A6E0-45D6-BDB6-4CF004CE8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0094" y="4936711"/>
              <a:ext cx="139122" cy="139122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11ACEFF2-A404-416B-A007-C36BDA82D963}"/>
              </a:ext>
            </a:extLst>
          </p:cNvPr>
          <p:cNvSpPr txBox="1"/>
          <p:nvPr/>
        </p:nvSpPr>
        <p:spPr>
          <a:xfrm>
            <a:off x="7861981" y="4945540"/>
            <a:ext cx="3432072" cy="1024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600" b="0" i="0" dirty="0">
                <a:solidFill>
                  <a:srgbClr val="000000"/>
                </a:solidFill>
                <a:effectLst/>
                <a:latin typeface="noto"/>
              </a:rPr>
              <a:t>buy in pursuit of value consumption</a:t>
            </a:r>
            <a:br>
              <a:rPr lang="en-US" altLang="ko-KR" sz="1600" dirty="0"/>
            </a:br>
            <a:r>
              <a:rPr lang="en-US" altLang="ko-KR" sz="1600" b="0" i="0" dirty="0">
                <a:solidFill>
                  <a:srgbClr val="000000"/>
                </a:solidFill>
                <a:effectLst/>
                <a:latin typeface="noto"/>
              </a:rPr>
              <a:t>Women in their 20s who prefer high functional, clean beauty products</a:t>
            </a:r>
            <a:endParaRPr lang="en-US" altLang="ko-KR" sz="1600" dirty="0">
              <a:solidFill>
                <a:srgbClr val="509F98"/>
              </a:solidFill>
              <a:latin typeface="티머니 둥근바람 ExtraBold" panose="02050903000000000000" pitchFamily="18" charset="-127"/>
              <a:ea typeface="티머니 둥근바람 ExtraBold" panose="02050903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1701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표 35">
            <a:extLst>
              <a:ext uri="{FF2B5EF4-FFF2-40B4-BE49-F238E27FC236}">
                <a16:creationId xmlns:a16="http://schemas.microsoft.com/office/drawing/2014/main" id="{F5CE3A47-1004-479E-AD92-CE185EFA7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866873"/>
              </p:ext>
            </p:extLst>
          </p:nvPr>
        </p:nvGraphicFramePr>
        <p:xfrm>
          <a:off x="925368" y="1444036"/>
          <a:ext cx="10404152" cy="5057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4152">
                  <a:extLst>
                    <a:ext uri="{9D8B030D-6E8A-4147-A177-3AD203B41FA5}">
                      <a16:colId xmlns:a16="http://schemas.microsoft.com/office/drawing/2014/main" val="3692330880"/>
                    </a:ext>
                  </a:extLst>
                </a:gridCol>
              </a:tblGrid>
              <a:tr h="160771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509F98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439101"/>
                  </a:ext>
                </a:extLst>
              </a:tr>
              <a:tr h="184197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509F98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09F98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885676"/>
                  </a:ext>
                </a:extLst>
              </a:tr>
              <a:tr h="160771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509F98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79577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4460066-9F3E-48C0-961E-7DD607DC10A7}"/>
              </a:ext>
            </a:extLst>
          </p:cNvPr>
          <p:cNvSpPr txBox="1"/>
          <p:nvPr/>
        </p:nvSpPr>
        <p:spPr>
          <a:xfrm>
            <a:off x="903190" y="356021"/>
            <a:ext cx="3364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0" i="0" dirty="0">
                <a:solidFill>
                  <a:srgbClr val="000000"/>
                </a:solidFill>
                <a:effectLst/>
                <a:latin typeface="noto"/>
              </a:rPr>
              <a:t>Product Features and Features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티머니 둥근바람 ExtraBold" panose="02050903000000000000" pitchFamily="18" charset="-127"/>
              <a:ea typeface="티머니 둥근바람 ExtraBold" panose="02050903000000000000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4497A3-283B-4E9F-98C2-43784427FF78}"/>
              </a:ext>
            </a:extLst>
          </p:cNvPr>
          <p:cNvSpPr txBox="1"/>
          <p:nvPr/>
        </p:nvSpPr>
        <p:spPr>
          <a:xfrm>
            <a:off x="2478417" y="1920678"/>
            <a:ext cx="2711558" cy="1031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200" b="0" i="0" dirty="0">
                <a:solidFill>
                  <a:srgbClr val="000000"/>
                </a:solidFill>
                <a:effectLst/>
                <a:latin typeface="noto"/>
              </a:rPr>
              <a:t>Sunscreen, SPF 50+, PA+++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200" b="0" i="0" dirty="0">
                <a:solidFill>
                  <a:srgbClr val="000000"/>
                </a:solidFill>
                <a:effectLst/>
                <a:latin typeface="noto"/>
              </a:rPr>
              <a:t>Moist texture like skin care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200" b="0" i="0" dirty="0">
                <a:solidFill>
                  <a:srgbClr val="000000"/>
                </a:solidFill>
                <a:effectLst/>
                <a:latin typeface="noto"/>
              </a:rPr>
              <a:t>Moisturizing to maintain luster and elasticity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latin typeface="티머니 둥근바람 Regular" panose="02050503000000000000" pitchFamily="18" charset="-127"/>
              <a:ea typeface="티머니 둥근바람 Regular" panose="02050503000000000000" pitchFamily="18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2672A92-0702-480F-9887-A721FE50ADF7}"/>
              </a:ext>
            </a:extLst>
          </p:cNvPr>
          <p:cNvSpPr/>
          <p:nvPr/>
        </p:nvSpPr>
        <p:spPr>
          <a:xfrm>
            <a:off x="2482037" y="1566661"/>
            <a:ext cx="3348015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dirty="0">
                <a:solidFill>
                  <a:srgbClr val="FF0000"/>
                </a:solidFill>
                <a:latin typeface="티머니 둥근바람 Regular" panose="02050503000000000000" pitchFamily="18" charset="-127"/>
                <a:ea typeface="티머니 둥근바람 Regular" panose="02050503000000000000" pitchFamily="18" charset="-127"/>
              </a:rPr>
              <a:t>S</a:t>
            </a:r>
            <a:r>
              <a:rPr lang="en-US" altLang="ko-KR" dirty="0">
                <a:latin typeface="티머니 둥근바람 Regular" panose="02050503000000000000" pitchFamily="18" charset="-127"/>
                <a:ea typeface="티머니 둥근바람 Regular" panose="02050503000000000000" pitchFamily="18" charset="-127"/>
              </a:rPr>
              <a:t>kincare-like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43BA98D-A62C-4829-B879-AA94481E5B5B}"/>
              </a:ext>
            </a:extLst>
          </p:cNvPr>
          <p:cNvSpPr/>
          <p:nvPr/>
        </p:nvSpPr>
        <p:spPr>
          <a:xfrm>
            <a:off x="2533834" y="3197313"/>
            <a:ext cx="4200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altLang="ko-KR" dirty="0">
                <a:solidFill>
                  <a:srgbClr val="FF0000"/>
                </a:solidFill>
                <a:latin typeface="티머니 둥근바람 Regular" panose="02050503000000000000" pitchFamily="18" charset="-127"/>
                <a:ea typeface="티머니 둥근바람 Regular" panose="02050503000000000000" pitchFamily="18" charset="-127"/>
              </a:rPr>
              <a:t>P</a:t>
            </a:r>
            <a:r>
              <a:rPr lang="en-US" altLang="ko-KR" dirty="0">
                <a:latin typeface="티머니 둥근바람 Regular" panose="02050503000000000000" pitchFamily="18" charset="-127"/>
                <a:ea typeface="티머니 둥근바람 Regular" panose="02050503000000000000" pitchFamily="18" charset="-127"/>
              </a:rPr>
              <a:t>ernicious Ingredients</a:t>
            </a:r>
            <a:endParaRPr lang="ko-KR" altLang="en-US" sz="1600" dirty="0">
              <a:latin typeface="티머니 둥근바람 Regular" panose="02050503000000000000" pitchFamily="18" charset="-127"/>
              <a:ea typeface="티머니 둥근바람 Regular" panose="02050503000000000000" pitchFamily="18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67BAC542-C8EA-4028-B429-150E69E59ECB}"/>
              </a:ext>
            </a:extLst>
          </p:cNvPr>
          <p:cNvSpPr/>
          <p:nvPr/>
        </p:nvSpPr>
        <p:spPr>
          <a:xfrm>
            <a:off x="2595520" y="4981364"/>
            <a:ext cx="309737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altLang="ko-KR" sz="1600" dirty="0">
                <a:solidFill>
                  <a:srgbClr val="FF0000"/>
                </a:solidFill>
                <a:latin typeface="티머니 둥근바람 Regular" panose="02050503000000000000" pitchFamily="18" charset="-127"/>
                <a:ea typeface="티머니 둥근바람 Regular" panose="02050503000000000000" pitchFamily="18" charset="-127"/>
              </a:rPr>
              <a:t>O</a:t>
            </a:r>
            <a:r>
              <a:rPr lang="en-US" altLang="ko-KR" sz="1600" dirty="0">
                <a:latin typeface="티머니 둥근바람 Regular" panose="02050503000000000000" pitchFamily="18" charset="-127"/>
                <a:ea typeface="티머니 둥근바람 Regular" panose="02050503000000000000" pitchFamily="18" charset="-127"/>
              </a:rPr>
              <a:t>cean Safe</a:t>
            </a: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6742EA92-61CB-41AB-B164-A231692FCA92}"/>
              </a:ext>
            </a:extLst>
          </p:cNvPr>
          <p:cNvGrpSpPr/>
          <p:nvPr/>
        </p:nvGrpSpPr>
        <p:grpSpPr>
          <a:xfrm>
            <a:off x="1074426" y="1611908"/>
            <a:ext cx="1160249" cy="1192407"/>
            <a:chOff x="1034501" y="1906268"/>
            <a:chExt cx="1374787" cy="1412891"/>
          </a:xfrm>
        </p:grpSpPr>
        <p:pic>
          <p:nvPicPr>
            <p:cNvPr id="11" name="그림 10" descr="사람이(가) 표시된 사진&#10;&#10;자동 생성된 설명">
              <a:extLst>
                <a:ext uri="{FF2B5EF4-FFF2-40B4-BE49-F238E27FC236}">
                  <a16:creationId xmlns:a16="http://schemas.microsoft.com/office/drawing/2014/main" id="{0E01F907-13F2-4694-B665-06CBD43C05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4" t="11689" r="1078" b="5685"/>
            <a:stretch/>
          </p:blipFill>
          <p:spPr>
            <a:xfrm>
              <a:off x="1036734" y="1906268"/>
              <a:ext cx="1372554" cy="1412891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EE340D3B-EA14-41FA-85FD-6FAD5EE8EB8D}"/>
                </a:ext>
              </a:extLst>
            </p:cNvPr>
            <p:cNvSpPr/>
            <p:nvPr/>
          </p:nvSpPr>
          <p:spPr>
            <a:xfrm>
              <a:off x="1034501" y="1906268"/>
              <a:ext cx="1374323" cy="1404415"/>
            </a:xfrm>
            <a:prstGeom prst="ellipse">
              <a:avLst/>
            </a:prstGeom>
            <a:noFill/>
            <a:ln w="28575">
              <a:solidFill>
                <a:srgbClr val="60B0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0E4C0F4F-5CA3-4728-93A3-9E48D82F80DE}"/>
              </a:ext>
            </a:extLst>
          </p:cNvPr>
          <p:cNvGrpSpPr/>
          <p:nvPr/>
        </p:nvGrpSpPr>
        <p:grpSpPr>
          <a:xfrm>
            <a:off x="827062" y="3197313"/>
            <a:ext cx="1768459" cy="1297815"/>
            <a:chOff x="281739" y="3419093"/>
            <a:chExt cx="2563919" cy="1881578"/>
          </a:xfrm>
        </p:grpSpPr>
        <p:pic>
          <p:nvPicPr>
            <p:cNvPr id="10" name="Picture 4" descr="BoLCA+">
              <a:extLst>
                <a:ext uri="{FF2B5EF4-FFF2-40B4-BE49-F238E27FC236}">
                  <a16:creationId xmlns:a16="http://schemas.microsoft.com/office/drawing/2014/main" id="{3B33154B-4DC2-488B-9E1C-CEE31FF874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40" t="8028" r="34986" b="67967"/>
            <a:stretch/>
          </p:blipFill>
          <p:spPr bwMode="auto">
            <a:xfrm>
              <a:off x="879687" y="3419093"/>
              <a:ext cx="1279978" cy="1024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BoLCA+">
              <a:extLst>
                <a:ext uri="{FF2B5EF4-FFF2-40B4-BE49-F238E27FC236}">
                  <a16:creationId xmlns:a16="http://schemas.microsoft.com/office/drawing/2014/main" id="{50CAA854-815E-4785-B047-B8350CA316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02" t="46557" r="58924" b="29438"/>
            <a:stretch/>
          </p:blipFill>
          <p:spPr bwMode="auto">
            <a:xfrm>
              <a:off x="281739" y="4276194"/>
              <a:ext cx="1279978" cy="1024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BoLCA+">
              <a:extLst>
                <a:ext uri="{FF2B5EF4-FFF2-40B4-BE49-F238E27FC236}">
                  <a16:creationId xmlns:a16="http://schemas.microsoft.com/office/drawing/2014/main" id="{767DFE91-2C8B-43E2-9EEE-5FAE2C7BC5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19" t="46557" r="7407" b="29438"/>
            <a:stretch/>
          </p:blipFill>
          <p:spPr bwMode="auto">
            <a:xfrm>
              <a:off x="1565680" y="4276194"/>
              <a:ext cx="1279978" cy="1024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515E921-5106-410E-A8E0-9C631BBF9C5D}"/>
              </a:ext>
            </a:extLst>
          </p:cNvPr>
          <p:cNvSpPr txBox="1"/>
          <p:nvPr/>
        </p:nvSpPr>
        <p:spPr>
          <a:xfrm>
            <a:off x="2506381" y="3405095"/>
            <a:ext cx="3976282" cy="1511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200" b="0" i="0" dirty="0">
                <a:solidFill>
                  <a:srgbClr val="000000"/>
                </a:solidFill>
                <a:effectLst/>
                <a:latin typeface="noto"/>
              </a:rPr>
              <a:t>Increasing consumer needs for safe products without harmful ingredients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200" b="0" i="0" dirty="0">
                <a:solidFill>
                  <a:srgbClr val="000000"/>
                </a:solidFill>
                <a:effectLst/>
                <a:latin typeface="noto"/>
              </a:rPr>
              <a:t>Eliminate harmful ingredients through reconciliation/EWG prescription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200" b="0" i="0" dirty="0">
                <a:solidFill>
                  <a:srgbClr val="000000"/>
                </a:solidFill>
                <a:effectLst/>
                <a:latin typeface="noto"/>
              </a:rPr>
              <a:t>Vegan, clean, functional beauty strategies for appeal points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티머니 둥근바람 Regular" panose="02050503000000000000" pitchFamily="18" charset="-127"/>
              <a:ea typeface="티머니 둥근바람 Regular" panose="02050503000000000000" pitchFamily="18" charset="-127"/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86E01E9E-C99F-42ED-AC09-4C63153B19E0}"/>
              </a:ext>
            </a:extLst>
          </p:cNvPr>
          <p:cNvGrpSpPr/>
          <p:nvPr/>
        </p:nvGrpSpPr>
        <p:grpSpPr>
          <a:xfrm>
            <a:off x="1074034" y="4973148"/>
            <a:ext cx="1140489" cy="1165461"/>
            <a:chOff x="784899" y="5339313"/>
            <a:chExt cx="1351372" cy="1380962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4047B398-AD9B-4F18-8421-F1868393C4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247" t="2605" r="18033" b="1791"/>
            <a:stretch/>
          </p:blipFill>
          <p:spPr>
            <a:xfrm>
              <a:off x="784899" y="5349048"/>
              <a:ext cx="1346980" cy="1371226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94E13B4D-7340-462E-9DDA-3A9FABE0FA97}"/>
                </a:ext>
              </a:extLst>
            </p:cNvPr>
            <p:cNvSpPr/>
            <p:nvPr/>
          </p:nvSpPr>
          <p:spPr>
            <a:xfrm>
              <a:off x="784899" y="5339313"/>
              <a:ext cx="1351372" cy="1380962"/>
            </a:xfrm>
            <a:prstGeom prst="ellipse">
              <a:avLst/>
            </a:prstGeom>
            <a:noFill/>
            <a:ln w="28575">
              <a:solidFill>
                <a:srgbClr val="60B0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57FF3CB-19F8-4B22-9343-20DD07250756}"/>
              </a:ext>
            </a:extLst>
          </p:cNvPr>
          <p:cNvSpPr txBox="1"/>
          <p:nvPr/>
        </p:nvSpPr>
        <p:spPr>
          <a:xfrm>
            <a:off x="2591543" y="5346401"/>
            <a:ext cx="3351637" cy="79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200" b="0" i="0" dirty="0">
                <a:solidFill>
                  <a:srgbClr val="000000"/>
                </a:solidFill>
                <a:effectLst/>
                <a:latin typeface="noto"/>
              </a:rPr>
              <a:t>protect the sea with materials obtained from the sea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200" b="0" i="0" dirty="0">
                <a:solidFill>
                  <a:srgbClr val="000000"/>
                </a:solidFill>
                <a:effectLst/>
                <a:latin typeface="noto"/>
              </a:rPr>
              <a:t>Cosmetics Helps Maintain Marine Ecosystems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latin typeface="티머니 둥근바람 Regular" panose="02050503000000000000" pitchFamily="18" charset="-127"/>
              <a:ea typeface="티머니 둥근바람 Regular" panose="02050503000000000000" pitchFamily="18" charset="-127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4E40829D-D188-4909-A5E7-3AA2A3EB57D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29" t="1055" r="1894" b="2000"/>
          <a:stretch>
            <a:fillRect/>
          </a:stretch>
        </p:blipFill>
        <p:spPr>
          <a:xfrm>
            <a:off x="7361111" y="1606329"/>
            <a:ext cx="1339871" cy="1222095"/>
          </a:xfrm>
          <a:custGeom>
            <a:avLst/>
            <a:gdLst>
              <a:gd name="connsiteX0" fmla="*/ 156812 w 3543365"/>
              <a:gd name="connsiteY0" fmla="*/ 0 h 3231900"/>
              <a:gd name="connsiteX1" fmla="*/ 3386553 w 3543365"/>
              <a:gd name="connsiteY1" fmla="*/ 0 h 3231900"/>
              <a:gd name="connsiteX2" fmla="*/ 3543365 w 3543365"/>
              <a:gd name="connsiteY2" fmla="*/ 156812 h 3231900"/>
              <a:gd name="connsiteX3" fmla="*/ 3543365 w 3543365"/>
              <a:gd name="connsiteY3" fmla="*/ 3075088 h 3231900"/>
              <a:gd name="connsiteX4" fmla="*/ 3386553 w 3543365"/>
              <a:gd name="connsiteY4" fmla="*/ 3231900 h 3231900"/>
              <a:gd name="connsiteX5" fmla="*/ 156812 w 3543365"/>
              <a:gd name="connsiteY5" fmla="*/ 3231900 h 3231900"/>
              <a:gd name="connsiteX6" fmla="*/ 0 w 3543365"/>
              <a:gd name="connsiteY6" fmla="*/ 3075088 h 3231900"/>
              <a:gd name="connsiteX7" fmla="*/ 0 w 3543365"/>
              <a:gd name="connsiteY7" fmla="*/ 156812 h 3231900"/>
              <a:gd name="connsiteX8" fmla="*/ 156812 w 3543365"/>
              <a:gd name="connsiteY8" fmla="*/ 0 h 3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3365" h="3231900">
                <a:moveTo>
                  <a:pt x="156812" y="0"/>
                </a:moveTo>
                <a:lnTo>
                  <a:pt x="3386553" y="0"/>
                </a:lnTo>
                <a:cubicBezTo>
                  <a:pt x="3473158" y="0"/>
                  <a:pt x="3543365" y="70207"/>
                  <a:pt x="3543365" y="156812"/>
                </a:cubicBezTo>
                <a:lnTo>
                  <a:pt x="3543365" y="3075088"/>
                </a:lnTo>
                <a:cubicBezTo>
                  <a:pt x="3543365" y="3161693"/>
                  <a:pt x="3473158" y="3231900"/>
                  <a:pt x="3386553" y="3231900"/>
                </a:cubicBezTo>
                <a:lnTo>
                  <a:pt x="156812" y="3231900"/>
                </a:lnTo>
                <a:cubicBezTo>
                  <a:pt x="70207" y="3231900"/>
                  <a:pt x="0" y="3161693"/>
                  <a:pt x="0" y="3075088"/>
                </a:cubicBezTo>
                <a:lnTo>
                  <a:pt x="0" y="156812"/>
                </a:lnTo>
                <a:cubicBezTo>
                  <a:pt x="0" y="70207"/>
                  <a:pt x="70207" y="0"/>
                  <a:pt x="156812" y="0"/>
                </a:cubicBezTo>
                <a:close/>
              </a:path>
            </a:pathLst>
          </a:cu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C09735C-9628-488F-996E-4BE20F73A883}"/>
              </a:ext>
            </a:extLst>
          </p:cNvPr>
          <p:cNvSpPr txBox="1"/>
          <p:nvPr/>
        </p:nvSpPr>
        <p:spPr>
          <a:xfrm>
            <a:off x="9035737" y="1707974"/>
            <a:ext cx="1854995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i="0" dirty="0">
                <a:solidFill>
                  <a:srgbClr val="FF0000"/>
                </a:solidFill>
                <a:effectLst/>
                <a:latin typeface="티머니 둥근바람 Regular" panose="02050503000000000000" pitchFamily="18" charset="-127"/>
                <a:ea typeface="티머니 둥근바람 Regular" panose="02050503000000000000" pitchFamily="18" charset="-127"/>
              </a:rPr>
              <a:t>&lt;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noto"/>
              </a:rPr>
              <a:t> </a:t>
            </a:r>
            <a:r>
              <a:rPr lang="en-US" altLang="ko-KR" sz="1600" b="0" i="0" dirty="0">
                <a:solidFill>
                  <a:srgbClr val="FF0000"/>
                </a:solidFill>
                <a:effectLst/>
                <a:latin typeface="noto"/>
              </a:rPr>
              <a:t>formulation </a:t>
            </a:r>
            <a:r>
              <a:rPr lang="en-US" altLang="ko-KR" sz="1600" i="0" dirty="0">
                <a:solidFill>
                  <a:srgbClr val="FF0000"/>
                </a:solidFill>
                <a:effectLst/>
                <a:latin typeface="티머니 둥근바람 Regular" panose="02050503000000000000" pitchFamily="18" charset="-127"/>
                <a:ea typeface="티머니 둥근바람 Regular" panose="02050503000000000000" pitchFamily="18" charset="-127"/>
              </a:rPr>
              <a:t>&gt;</a:t>
            </a:r>
          </a:p>
          <a:p>
            <a:pPr algn="ctr"/>
            <a:endParaRPr lang="en-US" altLang="ko-KR" sz="1100" i="0" dirty="0">
              <a:solidFill>
                <a:srgbClr val="FF0000"/>
              </a:solidFill>
              <a:effectLst/>
              <a:latin typeface="티머니 둥근바람 Regular" panose="02050503000000000000" pitchFamily="18" charset="-127"/>
              <a:ea typeface="티머니 둥근바람 Regular" panose="02050503000000000000" pitchFamily="18" charset="-127"/>
            </a:endParaRPr>
          </a:p>
          <a:p>
            <a:pPr algn="ctr"/>
            <a:r>
              <a:rPr lang="en-US" altLang="ko-KR" sz="1600" b="0" i="0" dirty="0">
                <a:solidFill>
                  <a:srgbClr val="000000"/>
                </a:solidFill>
                <a:effectLst/>
                <a:latin typeface="noto"/>
              </a:rPr>
              <a:t>White color</a:t>
            </a:r>
            <a:br>
              <a:rPr lang="en-US" altLang="ko-KR" sz="1600" dirty="0"/>
            </a:br>
            <a:r>
              <a:rPr lang="en-US" altLang="ko-KR" sz="1600" b="0" i="0" dirty="0">
                <a:solidFill>
                  <a:srgbClr val="000000"/>
                </a:solidFill>
                <a:effectLst/>
                <a:latin typeface="noto"/>
              </a:rPr>
              <a:t>Moisturizing texture</a:t>
            </a:r>
            <a:endParaRPr lang="ko-KR" altLang="en-US" sz="1600" i="0" dirty="0">
              <a:solidFill>
                <a:schemeClr val="bg2">
                  <a:lumMod val="50000"/>
                </a:schemeClr>
              </a:solidFill>
              <a:effectLst/>
              <a:latin typeface="티머니 둥근바람 Regular" panose="02050503000000000000" pitchFamily="18" charset="-127"/>
              <a:ea typeface="티머니 둥근바람 Regular" panose="02050503000000000000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80DEE9-D47C-4B0C-9DC7-C7FE824DDDE6}"/>
              </a:ext>
            </a:extLst>
          </p:cNvPr>
          <p:cNvSpPr txBox="1"/>
          <p:nvPr/>
        </p:nvSpPr>
        <p:spPr>
          <a:xfrm>
            <a:off x="8781522" y="3480092"/>
            <a:ext cx="2379920" cy="96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ko-KR" sz="1200" b="0" i="0" dirty="0">
                <a:solidFill>
                  <a:srgbClr val="000000"/>
                </a:solidFill>
                <a:effectLst/>
                <a:latin typeface="noto"/>
              </a:rPr>
              <a:t>Oxybenzone</a:t>
            </a:r>
            <a:br>
              <a:rPr lang="en-US" altLang="ko-KR" sz="1200" dirty="0"/>
            </a:br>
            <a:r>
              <a:rPr lang="en-US" altLang="ko-KR" sz="1200" b="0" i="0" dirty="0">
                <a:solidFill>
                  <a:srgbClr val="000000"/>
                </a:solidFill>
                <a:effectLst/>
                <a:latin typeface="noto"/>
              </a:rPr>
              <a:t>4-Methylbenzylden Camper</a:t>
            </a:r>
            <a:br>
              <a:rPr lang="en-US" altLang="ko-KR" sz="1200" dirty="0"/>
            </a:br>
            <a:r>
              <a:rPr lang="en-US" altLang="ko-KR" sz="1200" b="0" i="0" dirty="0">
                <a:solidFill>
                  <a:srgbClr val="000000"/>
                </a:solidFill>
                <a:effectLst/>
                <a:latin typeface="noto"/>
              </a:rPr>
              <a:t>butyl paraben</a:t>
            </a:r>
            <a:r>
              <a:rPr lang="ko-KR" altLang="en-US" sz="1200" b="1" dirty="0">
                <a:solidFill>
                  <a:schemeClr val="bg2">
                    <a:lumMod val="50000"/>
                  </a:schemeClr>
                </a:solidFill>
                <a:latin typeface="티머니 둥근바람 Regular" panose="02050503000000000000" pitchFamily="18" charset="-127"/>
                <a:ea typeface="티머니 둥근바람 Regular" panose="02050503000000000000" pitchFamily="18" charset="-127"/>
              </a:rPr>
              <a:t> </a:t>
            </a:r>
            <a:endParaRPr lang="en-US" altLang="ko-KR" sz="1200" b="1" dirty="0">
              <a:solidFill>
                <a:schemeClr val="bg2">
                  <a:lumMod val="50000"/>
                </a:schemeClr>
              </a:solidFill>
              <a:latin typeface="티머니 둥근바람 Regular" panose="02050503000000000000" pitchFamily="18" charset="-127"/>
              <a:ea typeface="티머니 둥근바람 Regular" panose="02050503000000000000" pitchFamily="18" charset="-127"/>
            </a:endParaRPr>
          </a:p>
          <a:p>
            <a:pPr algn="l">
              <a:lnSpc>
                <a:spcPct val="120000"/>
              </a:lnSpc>
            </a:pPr>
            <a:r>
              <a:rPr lang="en-US" altLang="ko-KR" sz="1200" b="0" i="0" dirty="0" err="1">
                <a:solidFill>
                  <a:srgbClr val="000000"/>
                </a:solidFill>
                <a:effectLst/>
                <a:latin typeface="noto"/>
              </a:rPr>
              <a:t>octinosate</a:t>
            </a:r>
            <a:endParaRPr lang="en-US" altLang="ko-KR" sz="1200" b="1" dirty="0">
              <a:solidFill>
                <a:schemeClr val="bg2">
                  <a:lumMod val="50000"/>
                </a:schemeClr>
              </a:solidFill>
              <a:latin typeface="티머니 둥근바람 Regular" panose="02050503000000000000" pitchFamily="18" charset="-127"/>
              <a:ea typeface="티머니 둥근바람 Regular" panose="02050503000000000000" pitchFamily="18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2254DE-5B04-407A-B6A5-C951C8EED2AE}"/>
              </a:ext>
            </a:extLst>
          </p:cNvPr>
          <p:cNvSpPr txBox="1"/>
          <p:nvPr/>
        </p:nvSpPr>
        <p:spPr>
          <a:xfrm>
            <a:off x="899704" y="1046934"/>
            <a:ext cx="4124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i="0" dirty="0">
                <a:solidFill>
                  <a:srgbClr val="000000"/>
                </a:solidFill>
                <a:effectLst/>
                <a:latin typeface="noto"/>
              </a:rPr>
              <a:t>Sunscreen demanded by women 20s</a:t>
            </a:r>
            <a:endParaRPr lang="ko-KR" altLang="en-US" sz="2000" dirty="0">
              <a:solidFill>
                <a:srgbClr val="509F98"/>
              </a:solidFill>
              <a:latin typeface="티머니 둥근바람 ExtraBold" panose="02050903000000000000" pitchFamily="18" charset="-127"/>
              <a:ea typeface="티머니 둥근바람 ExtraBold" panose="02050903000000000000" pitchFamily="18" charset="-127"/>
            </a:endParaRP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F7FBC875-7A88-45F4-80F8-ABDB7B8092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6407" y="4990513"/>
            <a:ext cx="1175063" cy="113073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420E46B-AFB2-4E5E-B89B-E3D084F9A399}"/>
              </a:ext>
            </a:extLst>
          </p:cNvPr>
          <p:cNvSpPr txBox="1"/>
          <p:nvPr/>
        </p:nvSpPr>
        <p:spPr>
          <a:xfrm>
            <a:off x="8698120" y="5441301"/>
            <a:ext cx="246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0" i="0" dirty="0">
                <a:solidFill>
                  <a:srgbClr val="000000"/>
                </a:solidFill>
                <a:effectLst/>
                <a:latin typeface="noto"/>
              </a:rPr>
              <a:t>destroying the marine </a:t>
            </a:r>
            <a:endParaRPr lang="en-US" altLang="ko-KR" sz="1400" dirty="0">
              <a:solidFill>
                <a:srgbClr val="000000"/>
              </a:solidFill>
              <a:latin typeface="noto"/>
            </a:endParaRPr>
          </a:p>
          <a:p>
            <a:pPr algn="ctr"/>
            <a:r>
              <a:rPr lang="en-US" altLang="ko-KR" sz="1400" b="0" i="0" dirty="0">
                <a:solidFill>
                  <a:srgbClr val="000000"/>
                </a:solidFill>
                <a:effectLst/>
                <a:latin typeface="noto"/>
              </a:rPr>
              <a:t>collagen from starfish</a:t>
            </a:r>
            <a:endParaRPr lang="en-US" altLang="ko-KR" sz="1400" b="1" dirty="0">
              <a:solidFill>
                <a:schemeClr val="tx1">
                  <a:lumMod val="50000"/>
                  <a:lumOff val="50000"/>
                </a:schemeClr>
              </a:solidFill>
              <a:latin typeface="티머니 둥근바람 Regular" panose="02050503000000000000" pitchFamily="18" charset="-127"/>
              <a:ea typeface="티머니 둥근바람 Regular" panose="02050503000000000000" pitchFamily="18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DB4A59-B099-4868-A9B0-2581E47DC478}"/>
              </a:ext>
            </a:extLst>
          </p:cNvPr>
          <p:cNvSpPr txBox="1"/>
          <p:nvPr/>
        </p:nvSpPr>
        <p:spPr>
          <a:xfrm>
            <a:off x="7091545" y="1043926"/>
            <a:ext cx="4069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i="0" dirty="0">
                <a:solidFill>
                  <a:srgbClr val="000000"/>
                </a:solidFill>
                <a:effectLst/>
                <a:latin typeface="noto"/>
              </a:rPr>
              <a:t>For sense of use + safety + eco = </a:t>
            </a:r>
            <a:r>
              <a:rPr lang="en-US" altLang="ko-KR" sz="2000" dirty="0">
                <a:solidFill>
                  <a:srgbClr val="509F98"/>
                </a:solidFill>
                <a:latin typeface="티머니 둥근바람 ExtraBold" panose="02050903000000000000" pitchFamily="18" charset="-127"/>
                <a:ea typeface="티머니 둥근바람 ExtraBold" panose="02050903000000000000" pitchFamily="18" charset="-127"/>
              </a:rPr>
              <a:t>SOS</a:t>
            </a:r>
            <a:endParaRPr lang="ko-KR" altLang="en-US" sz="2000" dirty="0">
              <a:solidFill>
                <a:srgbClr val="509F98"/>
              </a:solidFill>
              <a:latin typeface="티머니 둥근바람 ExtraBold" panose="02050903000000000000" pitchFamily="18" charset="-127"/>
              <a:ea typeface="티머니 둥근바람 ExtraBold" panose="02050903000000000000" pitchFamily="18" charset="-127"/>
            </a:endParaRP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EA35CEAF-84D7-4F88-8FCB-ECD867EED08C}"/>
              </a:ext>
            </a:extLst>
          </p:cNvPr>
          <p:cNvGrpSpPr/>
          <p:nvPr/>
        </p:nvGrpSpPr>
        <p:grpSpPr>
          <a:xfrm>
            <a:off x="7364035" y="3196644"/>
            <a:ext cx="1300851" cy="604616"/>
            <a:chOff x="7264863" y="3141979"/>
            <a:chExt cx="1377474" cy="640229"/>
          </a:xfrm>
        </p:grpSpPr>
        <p:pic>
          <p:nvPicPr>
            <p:cNvPr id="12290" name="Picture 2" descr="옥시벤존(oxybenzone)">
              <a:extLst>
                <a:ext uri="{FF2B5EF4-FFF2-40B4-BE49-F238E27FC236}">
                  <a16:creationId xmlns:a16="http://schemas.microsoft.com/office/drawing/2014/main" id="{5B22070A-6E95-432A-80A1-7839D4FC62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8733" y="3182634"/>
              <a:ext cx="1012134" cy="540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사각형: 둥근 모서리 36">
              <a:extLst>
                <a:ext uri="{FF2B5EF4-FFF2-40B4-BE49-F238E27FC236}">
                  <a16:creationId xmlns:a16="http://schemas.microsoft.com/office/drawing/2014/main" id="{DA6C8C1A-5233-41ED-AA0C-BE6BC99D9A5E}"/>
                </a:ext>
              </a:extLst>
            </p:cNvPr>
            <p:cNvSpPr/>
            <p:nvPr/>
          </p:nvSpPr>
          <p:spPr>
            <a:xfrm>
              <a:off x="7264863" y="3141979"/>
              <a:ext cx="1377474" cy="640229"/>
            </a:xfrm>
            <a:prstGeom prst="roundRect">
              <a:avLst>
                <a:gd name="adj" fmla="val 9724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25F35B03-81BE-4615-A4B6-0C6471273F9B}"/>
              </a:ext>
            </a:extLst>
          </p:cNvPr>
          <p:cNvGrpSpPr/>
          <p:nvPr/>
        </p:nvGrpSpPr>
        <p:grpSpPr>
          <a:xfrm>
            <a:off x="7370142" y="3853158"/>
            <a:ext cx="1294745" cy="601778"/>
            <a:chOff x="7570342" y="3903739"/>
            <a:chExt cx="1377474" cy="640229"/>
          </a:xfrm>
        </p:grpSpPr>
        <p:pic>
          <p:nvPicPr>
            <p:cNvPr id="12292" name="Picture 4" descr="부틸파라벤 표준물질][Phenols] Butyl 4-Hydroxybenzoate; Butylparaben(부틸파라벤; 파라옥시벤조산부틸);  Butyl-Paraben; Butoben; Butyl parahydroxybenzoate [BP0296][Cas No.  94-26-8]_Biopurify Phytochemicals - 코아사이언스 : 네이버 블로그">
              <a:extLst>
                <a:ext uri="{FF2B5EF4-FFF2-40B4-BE49-F238E27FC236}">
                  <a16:creationId xmlns:a16="http://schemas.microsoft.com/office/drawing/2014/main" id="{5562F1CD-7F0F-4C9B-BF5D-9123584B79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909" y="3948835"/>
              <a:ext cx="1193633" cy="489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사각형: 둥근 모서리 41">
              <a:extLst>
                <a:ext uri="{FF2B5EF4-FFF2-40B4-BE49-F238E27FC236}">
                  <a16:creationId xmlns:a16="http://schemas.microsoft.com/office/drawing/2014/main" id="{3793562C-2D34-4D39-9D84-52E9FCB9AA44}"/>
                </a:ext>
              </a:extLst>
            </p:cNvPr>
            <p:cNvSpPr/>
            <p:nvPr/>
          </p:nvSpPr>
          <p:spPr>
            <a:xfrm>
              <a:off x="7570342" y="3903739"/>
              <a:ext cx="1377474" cy="640229"/>
            </a:xfrm>
            <a:prstGeom prst="roundRect">
              <a:avLst>
                <a:gd name="adj" fmla="val 9724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7CF7D09-0404-497B-B05A-BE2580890F9D}"/>
              </a:ext>
            </a:extLst>
          </p:cNvPr>
          <p:cNvSpPr txBox="1"/>
          <p:nvPr/>
        </p:nvSpPr>
        <p:spPr>
          <a:xfrm>
            <a:off x="8727791" y="3204467"/>
            <a:ext cx="2434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i="0" dirty="0">
                <a:solidFill>
                  <a:srgbClr val="FF0000"/>
                </a:solidFill>
                <a:effectLst/>
                <a:latin typeface="티머니 둥근바람 Regular" panose="02050503000000000000" pitchFamily="18" charset="-127"/>
                <a:ea typeface="티머니 둥근바람 Regular" panose="02050503000000000000" pitchFamily="18" charset="-127"/>
              </a:rPr>
              <a:t>&lt;Z</a:t>
            </a:r>
            <a:r>
              <a:rPr lang="en-US" altLang="ko-KR" sz="1600" dirty="0">
                <a:solidFill>
                  <a:srgbClr val="FF0000"/>
                </a:solidFill>
                <a:latin typeface="티머니 둥근바람 Regular" panose="02050503000000000000" pitchFamily="18" charset="-127"/>
                <a:ea typeface="티머니 둥근바람 Regular" panose="02050503000000000000" pitchFamily="18" charset="-127"/>
              </a:rPr>
              <a:t>E</a:t>
            </a:r>
            <a:r>
              <a:rPr lang="en-US" altLang="ko-KR" sz="1600" i="0" dirty="0">
                <a:solidFill>
                  <a:srgbClr val="FF0000"/>
                </a:solidFill>
                <a:effectLst/>
                <a:latin typeface="티머니 둥근바람 Regular" panose="02050503000000000000" pitchFamily="18" charset="-127"/>
                <a:ea typeface="티머니 둥근바람 Regular" panose="02050503000000000000" pitchFamily="18" charset="-127"/>
              </a:rPr>
              <a:t>R</a:t>
            </a:r>
            <a:r>
              <a:rPr lang="en-US" altLang="ko-KR" sz="1600" dirty="0">
                <a:solidFill>
                  <a:srgbClr val="FF0000"/>
                </a:solidFill>
                <a:latin typeface="티머니 둥근바람 Regular" panose="02050503000000000000" pitchFamily="18" charset="-127"/>
                <a:ea typeface="티머니 둥근바람 Regular" panose="02050503000000000000" pitchFamily="18" charset="-127"/>
              </a:rPr>
              <a:t>O&gt;</a:t>
            </a:r>
            <a:endParaRPr lang="ko-KR" altLang="en-US" sz="1600" i="0" dirty="0" err="1">
              <a:solidFill>
                <a:srgbClr val="FF0000"/>
              </a:solidFill>
              <a:effectLst/>
              <a:latin typeface="티머니 둥근바람 Regular" panose="02050503000000000000" pitchFamily="18" charset="-127"/>
              <a:ea typeface="티머니 둥근바람 Regular" panose="02050503000000000000" pitchFamily="18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904BFD4-5C42-4782-9802-92D228692B50}"/>
              </a:ext>
            </a:extLst>
          </p:cNvPr>
          <p:cNvSpPr txBox="1"/>
          <p:nvPr/>
        </p:nvSpPr>
        <p:spPr>
          <a:xfrm>
            <a:off x="8712955" y="5074846"/>
            <a:ext cx="2434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i="0" dirty="0">
                <a:solidFill>
                  <a:srgbClr val="FF0000"/>
                </a:solidFill>
                <a:effectLst/>
                <a:latin typeface="티머니 둥근바람 Regular" panose="02050503000000000000" pitchFamily="18" charset="-127"/>
                <a:ea typeface="티머니 둥근바람 Regular" panose="02050503000000000000" pitchFamily="18" charset="-127"/>
              </a:rPr>
              <a:t>&lt;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noto"/>
              </a:rPr>
              <a:t> </a:t>
            </a:r>
            <a:r>
              <a:rPr lang="en-US" altLang="ko-KR" sz="1600" b="0" i="0" dirty="0" err="1">
                <a:solidFill>
                  <a:srgbClr val="FF0000"/>
                </a:solidFill>
                <a:effectLst/>
                <a:latin typeface="noto"/>
              </a:rPr>
              <a:t>Phenelagen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noto"/>
              </a:rPr>
              <a:t> </a:t>
            </a:r>
            <a:r>
              <a:rPr lang="en-US" altLang="ko-KR" sz="1600" i="0" dirty="0">
                <a:solidFill>
                  <a:srgbClr val="FF0000"/>
                </a:solidFill>
                <a:effectLst/>
                <a:latin typeface="티머니 둥근바람 Regular" panose="02050503000000000000" pitchFamily="18" charset="-127"/>
                <a:ea typeface="티머니 둥근바람 Regular" panose="02050503000000000000" pitchFamily="18" charset="-127"/>
              </a:rPr>
              <a:t>&gt;</a:t>
            </a:r>
            <a:endParaRPr lang="ko-KR" altLang="en-US" sz="1600" i="0" dirty="0" err="1">
              <a:solidFill>
                <a:srgbClr val="FF0000"/>
              </a:solidFill>
              <a:effectLst/>
              <a:latin typeface="티머니 둥근바람 Regular" panose="02050503000000000000" pitchFamily="18" charset="-127"/>
              <a:ea typeface="티머니 둥근바람 Regular" panose="02050503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0187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C842A46A-8133-4330-BC91-673C707CA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5867">
            <a:off x="2202726" y="6205987"/>
            <a:ext cx="462495" cy="462495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3F142C40-558A-4DE2-9A53-5EA47E9FB116}"/>
              </a:ext>
            </a:extLst>
          </p:cNvPr>
          <p:cNvGrpSpPr/>
          <p:nvPr/>
        </p:nvGrpSpPr>
        <p:grpSpPr>
          <a:xfrm>
            <a:off x="5960622" y="6127694"/>
            <a:ext cx="468413" cy="468413"/>
            <a:chOff x="5587202" y="3714887"/>
            <a:chExt cx="768613" cy="768613"/>
          </a:xfrm>
        </p:grpSpPr>
        <p:pic>
          <p:nvPicPr>
            <p:cNvPr id="1028" name="Picture 4" descr="이번 봄학기부터는 에코 문구로 현명한 소비를 시작해보세요 | WWF Korea">
              <a:extLst>
                <a:ext uri="{FF2B5EF4-FFF2-40B4-BE49-F238E27FC236}">
                  <a16:creationId xmlns:a16="http://schemas.microsoft.com/office/drawing/2014/main" id="{05F97205-8F23-4264-A629-0422076B2B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30" t="-171" r="28462" b="-1"/>
            <a:stretch/>
          </p:blipFill>
          <p:spPr bwMode="auto">
            <a:xfrm>
              <a:off x="5672298" y="3714887"/>
              <a:ext cx="598422" cy="768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B4B91DF5-F491-4BBF-81DB-BDCF0D4094A7}"/>
                </a:ext>
              </a:extLst>
            </p:cNvPr>
            <p:cNvSpPr/>
            <p:nvPr/>
          </p:nvSpPr>
          <p:spPr>
            <a:xfrm>
              <a:off x="5587202" y="3714887"/>
              <a:ext cx="768613" cy="768613"/>
            </a:xfrm>
            <a:prstGeom prst="rect">
              <a:avLst/>
            </a:prstGeom>
            <a:noFill/>
            <a:ln>
              <a:solidFill>
                <a:srgbClr val="004A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057" name="그림 2056">
            <a:extLst>
              <a:ext uri="{FF2B5EF4-FFF2-40B4-BE49-F238E27FC236}">
                <a16:creationId xmlns:a16="http://schemas.microsoft.com/office/drawing/2014/main" id="{C349B022-D2B9-43A0-9CDB-7D77E7C6CE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15" y="2989876"/>
            <a:ext cx="1932838" cy="193283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9BBE719-1299-4B16-AB6F-1CAD037D8FA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27" y="4431007"/>
            <a:ext cx="579239" cy="57923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869A51B-B16C-49EC-928A-3B81117D3F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2" b="24456"/>
          <a:stretch/>
        </p:blipFill>
        <p:spPr>
          <a:xfrm flipH="1">
            <a:off x="11438963" y="1704911"/>
            <a:ext cx="753037" cy="87306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B7FD8CDF-A18A-4650-AF77-B2854D7976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4202" y="1533389"/>
            <a:ext cx="935938" cy="935938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64FDC2F9-4AD3-47EB-99BA-A9219A57F3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" y="5160571"/>
            <a:ext cx="650779" cy="65077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66CD5AC-C458-4A74-9BF7-C2A6F9E1ED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23" y="6306068"/>
            <a:ext cx="413896" cy="413896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3C3AE024-8C22-4A1B-A3E2-EF32D54D8B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0" y="5485961"/>
            <a:ext cx="1234003" cy="1234003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5A1E8F7F-402C-4BA1-986D-C3485677EC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37" y="5601432"/>
            <a:ext cx="870818" cy="870818"/>
          </a:xfrm>
          <a:prstGeom prst="rect">
            <a:avLst/>
          </a:prstGeom>
        </p:spPr>
      </p:pic>
      <p:pic>
        <p:nvPicPr>
          <p:cNvPr id="2055" name="그림 2054">
            <a:extLst>
              <a:ext uri="{FF2B5EF4-FFF2-40B4-BE49-F238E27FC236}">
                <a16:creationId xmlns:a16="http://schemas.microsoft.com/office/drawing/2014/main" id="{C52E1830-8DA4-46AF-8776-98E9C63C5B5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69" b="34342"/>
          <a:stretch/>
        </p:blipFill>
        <p:spPr>
          <a:xfrm>
            <a:off x="1323619" y="6415387"/>
            <a:ext cx="1234003" cy="444102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F7DC393-C0E8-436B-9B22-D1FB36C966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19" y="6288780"/>
            <a:ext cx="307327" cy="307327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8AFDCE4A-0587-4396-A7FC-9C95FA87264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69" b="29431"/>
          <a:stretch/>
        </p:blipFill>
        <p:spPr>
          <a:xfrm>
            <a:off x="10575655" y="5926982"/>
            <a:ext cx="1598265" cy="653685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B946FB74-46EE-4C2D-AA16-761D6E2DD19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69" b="29431"/>
          <a:stretch/>
        </p:blipFill>
        <p:spPr>
          <a:xfrm>
            <a:off x="9844573" y="6292084"/>
            <a:ext cx="941599" cy="385111"/>
          </a:xfrm>
          <a:prstGeom prst="rect">
            <a:avLst/>
          </a:prstGeom>
        </p:spPr>
      </p:pic>
      <p:pic>
        <p:nvPicPr>
          <p:cNvPr id="2051" name="그림 2050">
            <a:extLst>
              <a:ext uri="{FF2B5EF4-FFF2-40B4-BE49-F238E27FC236}">
                <a16:creationId xmlns:a16="http://schemas.microsoft.com/office/drawing/2014/main" id="{434D5CB8-0522-4EF8-BF17-A754E8FE2AC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055" y="5303834"/>
            <a:ext cx="870818" cy="870818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A1CFD9B3-5F8F-43FC-95C8-EBA0248069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89311">
            <a:off x="10579867" y="6212892"/>
            <a:ext cx="543493" cy="543493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753675F0-A92B-4665-862B-0C0712ACDFC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95559">
            <a:off x="11070210" y="6427483"/>
            <a:ext cx="292556" cy="292556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137DE3FD-3398-43BF-8561-993C52A04F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27" y="5973584"/>
            <a:ext cx="463651" cy="463651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63CBB517-C2DE-4310-A7C0-B9BFAF3E9E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017" y="5400323"/>
            <a:ext cx="795885" cy="795885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00169C09-4FF5-4834-95FC-394CBEFFA5E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967" y="5010246"/>
            <a:ext cx="507729" cy="507729"/>
          </a:xfrm>
          <a:prstGeom prst="rect">
            <a:avLst/>
          </a:prstGeom>
        </p:spPr>
      </p:pic>
      <p:pic>
        <p:nvPicPr>
          <p:cNvPr id="2059" name="그림 2058">
            <a:extLst>
              <a:ext uri="{FF2B5EF4-FFF2-40B4-BE49-F238E27FC236}">
                <a16:creationId xmlns:a16="http://schemas.microsoft.com/office/drawing/2014/main" id="{A5DE2E41-D14F-4807-841B-C4FC2DA2B78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21794">
            <a:off x="9576446" y="6006569"/>
            <a:ext cx="740490" cy="740490"/>
          </a:xfrm>
          <a:prstGeom prst="rect">
            <a:avLst/>
          </a:prstGeom>
        </p:spPr>
      </p:pic>
      <p:grpSp>
        <p:nvGrpSpPr>
          <p:cNvPr id="35" name="그룹 34">
            <a:extLst>
              <a:ext uri="{FF2B5EF4-FFF2-40B4-BE49-F238E27FC236}">
                <a16:creationId xmlns:a16="http://schemas.microsoft.com/office/drawing/2014/main" id="{C26EC6E8-5547-4EFF-B75D-98D7A8883522}"/>
              </a:ext>
            </a:extLst>
          </p:cNvPr>
          <p:cNvGrpSpPr/>
          <p:nvPr/>
        </p:nvGrpSpPr>
        <p:grpSpPr>
          <a:xfrm>
            <a:off x="1986044" y="738580"/>
            <a:ext cx="490419" cy="774691"/>
            <a:chOff x="343266" y="2433779"/>
            <a:chExt cx="936243" cy="1478936"/>
          </a:xfrm>
        </p:grpSpPr>
        <p:pic>
          <p:nvPicPr>
            <p:cNvPr id="2061" name="그림 2060">
              <a:extLst>
                <a:ext uri="{FF2B5EF4-FFF2-40B4-BE49-F238E27FC236}">
                  <a16:creationId xmlns:a16="http://schemas.microsoft.com/office/drawing/2014/main" id="{BFE17B70-B2DE-41B6-9282-53A3C0F9E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9886">
              <a:off x="343266" y="2973826"/>
              <a:ext cx="863544" cy="863544"/>
            </a:xfrm>
            <a:prstGeom prst="rect">
              <a:avLst/>
            </a:prstGeom>
          </p:spPr>
        </p:pic>
        <p:cxnSp>
          <p:nvCxnSpPr>
            <p:cNvPr id="2064" name="연결선: 구부러짐 2063">
              <a:extLst>
                <a:ext uri="{FF2B5EF4-FFF2-40B4-BE49-F238E27FC236}">
                  <a16:creationId xmlns:a16="http://schemas.microsoft.com/office/drawing/2014/main" id="{691B9FC1-CFA1-443B-9D78-594D7242CDF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49727" y="2474397"/>
              <a:ext cx="416722" cy="335485"/>
            </a:xfrm>
            <a:prstGeom prst="curvedConnector3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연결선: 구부러짐 65">
              <a:extLst>
                <a:ext uri="{FF2B5EF4-FFF2-40B4-BE49-F238E27FC236}">
                  <a16:creationId xmlns:a16="http://schemas.microsoft.com/office/drawing/2014/main" id="{8E29C496-5D08-495F-A332-044A93629476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517993" y="2791414"/>
              <a:ext cx="306920" cy="20717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연결선: 구부러짐 74">
              <a:extLst>
                <a:ext uri="{FF2B5EF4-FFF2-40B4-BE49-F238E27FC236}">
                  <a16:creationId xmlns:a16="http://schemas.microsoft.com/office/drawing/2014/main" id="{AECC6175-7DA7-4CDD-8395-F3723E047C32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022464" y="3655670"/>
              <a:ext cx="306920" cy="20717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BFF92982-F933-4350-B92A-502415D22C59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966" y="3918917"/>
            <a:ext cx="929821" cy="929821"/>
          </a:xfrm>
          <a:prstGeom prst="rect">
            <a:avLst/>
          </a:prstGeom>
        </p:spPr>
      </p:pic>
      <p:pic>
        <p:nvPicPr>
          <p:cNvPr id="1026" name="Picture 2" descr="UN-SDGs 설명] 목표14. 해양 생태계 보호 - 지속가능한 발전을 위한 대양, 바다, 해양자원을 보호하고 지속가능하게 이용한다.">
            <a:extLst>
              <a:ext uri="{FF2B5EF4-FFF2-40B4-BE49-F238E27FC236}">
                <a16:creationId xmlns:a16="http://schemas.microsoft.com/office/drawing/2014/main" id="{4819C745-9F3B-44A8-8B51-FB68B1929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844" y="6127694"/>
            <a:ext cx="468413" cy="4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466E3A89-2E67-4C4D-8153-BB78759A7C31}"/>
              </a:ext>
            </a:extLst>
          </p:cNvPr>
          <p:cNvGrpSpPr/>
          <p:nvPr/>
        </p:nvGrpSpPr>
        <p:grpSpPr>
          <a:xfrm>
            <a:off x="6496257" y="6127694"/>
            <a:ext cx="468414" cy="468414"/>
            <a:chOff x="7448299" y="3866760"/>
            <a:chExt cx="762251" cy="762251"/>
          </a:xfrm>
        </p:grpSpPr>
        <p:pic>
          <p:nvPicPr>
            <p:cNvPr id="1030" name="Picture 6" descr="Cruelty Free 인증 로고, 알아두면 좋은 4가지 대표 로고 - MINIMAL SAVAGE">
              <a:extLst>
                <a:ext uri="{FF2B5EF4-FFF2-40B4-BE49-F238E27FC236}">
                  <a16:creationId xmlns:a16="http://schemas.microsoft.com/office/drawing/2014/main" id="{8FC60C87-4C58-412F-BA45-6741794B86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2" t="13417" r="9860" b="14688"/>
            <a:stretch/>
          </p:blipFill>
          <p:spPr bwMode="auto">
            <a:xfrm>
              <a:off x="7487913" y="3918917"/>
              <a:ext cx="698825" cy="619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1591D2BE-30B1-413D-B6B1-06DD03ADE343}"/>
                </a:ext>
              </a:extLst>
            </p:cNvPr>
            <p:cNvSpPr/>
            <p:nvPr/>
          </p:nvSpPr>
          <p:spPr>
            <a:xfrm>
              <a:off x="7448299" y="3866760"/>
              <a:ext cx="762251" cy="7622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5" name="Picture 2" descr="405,327 찢어진이미지, 사진, 상업적 이미지사이트 - 123RF">
            <a:extLst>
              <a:ext uri="{FF2B5EF4-FFF2-40B4-BE49-F238E27FC236}">
                <a16:creationId xmlns:a16="http://schemas.microsoft.com/office/drawing/2014/main" id="{D9121E14-4C9C-4046-A375-64D99E443D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2" b="22197"/>
          <a:stretch/>
        </p:blipFill>
        <p:spPr bwMode="auto">
          <a:xfrm>
            <a:off x="4051705" y="3674837"/>
            <a:ext cx="4286250" cy="133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F50C3A31-37D4-400C-8969-B43F35B75E44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6" t="-691" r="10241" b="16025"/>
          <a:stretch/>
        </p:blipFill>
        <p:spPr>
          <a:xfrm>
            <a:off x="4967846" y="1566770"/>
            <a:ext cx="2453967" cy="2108066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43030D17-7CC1-4C90-848E-8190976E399F}"/>
              </a:ext>
            </a:extLst>
          </p:cNvPr>
          <p:cNvSpPr txBox="1"/>
          <p:nvPr/>
        </p:nvSpPr>
        <p:spPr>
          <a:xfrm>
            <a:off x="4199342" y="4060909"/>
            <a:ext cx="4028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i="0" dirty="0">
                <a:solidFill>
                  <a:schemeClr val="bg2">
                    <a:lumMod val="50000"/>
                  </a:schemeClr>
                </a:solidFill>
                <a:effectLst/>
                <a:latin typeface="티머니 둥근바람 ExtraBold" panose="02050903000000000000" pitchFamily="18" charset="-127"/>
                <a:ea typeface="티머니 둥근바람 ExtraBold" panose="02050903000000000000" pitchFamily="18" charset="-127"/>
              </a:rPr>
              <a:t>LIFE BELOW WATER</a:t>
            </a:r>
            <a:endParaRPr lang="ko-KR" altLang="en-US" sz="2400" b="1" i="0" dirty="0">
              <a:solidFill>
                <a:srgbClr val="0A97D9"/>
              </a:solidFill>
              <a:effectLst/>
              <a:latin typeface="티머니 둥근바람 ExtraBold" panose="02050903000000000000" pitchFamily="18" charset="-127"/>
              <a:ea typeface="티머니 둥근바람 ExtraBold" panose="02050903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7425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800" b="1" i="0" dirty="0" err="1" smtClean="0">
            <a:solidFill>
              <a:schemeClr val="bg2">
                <a:lumMod val="50000"/>
              </a:schemeClr>
            </a:solidFill>
            <a:effectLst/>
            <a:latin typeface="티머니 둥근바람 ExtraBold" panose="02050903000000000000" pitchFamily="18" charset="-127"/>
            <a:ea typeface="티머니 둥근바람 ExtraBold" panose="02050903000000000000" pitchFamily="18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2503</TotalTime>
  <Words>411</Words>
  <Application>Microsoft Office PowerPoint</Application>
  <PresentationFormat>와이드스크린</PresentationFormat>
  <Paragraphs>89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4" baseType="lpstr">
      <vt:lpstr>noto</vt:lpstr>
      <vt:lpstr>맑은 고딕</vt:lpstr>
      <vt:lpstr>티머니 둥근바람 ExtraBold</vt:lpstr>
      <vt:lpstr>티머니 둥근바람 Regular</vt:lpstr>
      <vt:lpstr>휴먼가는팸체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양현석</dc:creator>
  <cp:lastModifiedBy>김 명준</cp:lastModifiedBy>
  <cp:revision>70</cp:revision>
  <dcterms:created xsi:type="dcterms:W3CDTF">2022-04-22T17:59:18Z</dcterms:created>
  <dcterms:modified xsi:type="dcterms:W3CDTF">2022-05-09T05:01:07Z</dcterms:modified>
</cp:coreProperties>
</file>